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29"/>
  </p:notesMasterIdLst>
  <p:handoutMasterIdLst>
    <p:handoutMasterId r:id="rId30"/>
  </p:handoutMasterIdLst>
  <p:sldIdLst>
    <p:sldId id="275" r:id="rId2"/>
    <p:sldId id="443" r:id="rId3"/>
    <p:sldId id="444" r:id="rId4"/>
    <p:sldId id="446" r:id="rId5"/>
    <p:sldId id="445" r:id="rId6"/>
    <p:sldId id="408" r:id="rId7"/>
    <p:sldId id="470" r:id="rId8"/>
    <p:sldId id="431" r:id="rId9"/>
    <p:sldId id="398" r:id="rId10"/>
    <p:sldId id="449" r:id="rId11"/>
    <p:sldId id="439" r:id="rId12"/>
    <p:sldId id="469" r:id="rId13"/>
    <p:sldId id="451" r:id="rId14"/>
    <p:sldId id="438" r:id="rId15"/>
    <p:sldId id="418" r:id="rId16"/>
    <p:sldId id="471" r:id="rId17"/>
    <p:sldId id="473" r:id="rId18"/>
    <p:sldId id="474" r:id="rId19"/>
    <p:sldId id="475" r:id="rId20"/>
    <p:sldId id="468" r:id="rId21"/>
    <p:sldId id="466" r:id="rId22"/>
    <p:sldId id="467" r:id="rId23"/>
    <p:sldId id="476" r:id="rId24"/>
    <p:sldId id="453" r:id="rId25"/>
    <p:sldId id="463" r:id="rId26"/>
    <p:sldId id="464" r:id="rId27"/>
    <p:sldId id="379" r:id="rId28"/>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660033"/>
    <a:srgbClr val="898989"/>
    <a:srgbClr val="0000FF"/>
    <a:srgbClr val="FF6600"/>
    <a:srgbClr val="F313C8"/>
    <a:srgbClr val="660066"/>
    <a:srgbClr val="6600FF"/>
    <a:srgbClr val="99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1" autoAdjust="0"/>
    <p:restoredTop sz="94671" autoAdjust="0"/>
  </p:normalViewPr>
  <p:slideViewPr>
    <p:cSldViewPr>
      <p:cViewPr>
        <p:scale>
          <a:sx n="70" d="100"/>
          <a:sy n="70" d="100"/>
        </p:scale>
        <p:origin x="-894" y="-816"/>
      </p:cViewPr>
      <p:guideLst>
        <p:guide orient="horz" pos="2160"/>
        <p:guide pos="2880"/>
      </p:guideLst>
    </p:cSldViewPr>
  </p:slideViewPr>
  <p:outlineViewPr>
    <p:cViewPr>
      <p:scale>
        <a:sx n="33" d="100"/>
        <a:sy n="33" d="100"/>
      </p:scale>
      <p:origin x="36" y="113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0"/>
    </c:view3D>
    <c:floor>
      <c:thickness val="0"/>
    </c:floor>
    <c:sideWall>
      <c:thickness val="0"/>
    </c:sideWall>
    <c:backWall>
      <c:thickness val="0"/>
    </c:backWall>
    <c:plotArea>
      <c:layout>
        <c:manualLayout>
          <c:layoutTarget val="inner"/>
          <c:xMode val="edge"/>
          <c:yMode val="edge"/>
          <c:x val="8.545034642032355E-2"/>
          <c:y val="9.7922848664688755E-2"/>
          <c:w val="0.83371824480369561"/>
          <c:h val="0.80712166172106758"/>
        </c:manualLayout>
      </c:layout>
      <c:pie3DChart>
        <c:varyColors val="1"/>
        <c:ser>
          <c:idx val="0"/>
          <c:order val="0"/>
          <c:tx>
            <c:strRef>
              <c:f>Sheet1!$B$1</c:f>
              <c:strCache>
                <c:ptCount val="1"/>
              </c:strCache>
            </c:strRef>
          </c:tx>
          <c:dLbls>
            <c:dLbl>
              <c:idx val="0"/>
              <c:layout/>
              <c:dLblPos val="outEnd"/>
              <c:showLegendKey val="0"/>
              <c:showVal val="0"/>
              <c:showCatName val="1"/>
              <c:showSerName val="1"/>
              <c:showPercent val="1"/>
              <c:showBubbleSize val="0"/>
              <c:separator> </c:separator>
            </c:dLbl>
            <c:dLblPos val="outEnd"/>
            <c:showLegendKey val="0"/>
            <c:showVal val="0"/>
            <c:showCatName val="1"/>
            <c:showSerName val="0"/>
            <c:showPercent val="1"/>
            <c:showBubbleSize val="0"/>
            <c:separator> </c:separator>
            <c:showLeaderLines val="0"/>
          </c:dLbls>
          <c:cat>
            <c:strRef>
              <c:f>Sheet1!$A$2:$A$4</c:f>
              <c:strCache>
                <c:ptCount val="3"/>
                <c:pt idx="0">
                  <c:v>Jews</c:v>
                </c:pt>
                <c:pt idx="1">
                  <c:v>Arabs</c:v>
                </c:pt>
                <c:pt idx="2">
                  <c:v>Others</c:v>
                </c:pt>
              </c:strCache>
            </c:strRef>
          </c:cat>
          <c:val>
            <c:numRef>
              <c:f>Sheet1!$B$2:$B$4</c:f>
              <c:numCache>
                <c:formatCode>General</c:formatCode>
                <c:ptCount val="3"/>
                <c:pt idx="0">
                  <c:v>75.400000000000006</c:v>
                </c:pt>
                <c:pt idx="1">
                  <c:v>20.5</c:v>
                </c:pt>
                <c:pt idx="2">
                  <c:v>4.0999999999999996</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14403256434852E-3"/>
          <c:y val="1.6498637627834201E-2"/>
          <c:w val="0.95673636793640149"/>
          <c:h val="0.83631610219306929"/>
        </c:manualLayout>
      </c:layout>
      <c:lineChart>
        <c:grouping val="standard"/>
        <c:varyColors val="0"/>
        <c:ser>
          <c:idx val="0"/>
          <c:order val="0"/>
          <c:tx>
            <c:strRef>
              <c:f>גיליון1!$B$1</c:f>
              <c:strCache>
                <c:ptCount val="1"/>
                <c:pt idx="0">
                  <c:v>Arab men</c:v>
                </c:pt>
              </c:strCache>
            </c:strRef>
          </c:tx>
          <c:spPr>
            <a:ln w="57150"/>
          </c:spPr>
          <c:marker>
            <c:spPr>
              <a:ln w="57150"/>
            </c:spPr>
          </c:marker>
          <c:dLbls>
            <c:dLbl>
              <c:idx val="0"/>
              <c:layout>
                <c:manualLayout>
                  <c:x val="-2.2732110962295052E-2"/>
                  <c:y val="-5.8740883781274747E-2"/>
                </c:manualLayout>
              </c:layout>
              <c:dLblPos val="r"/>
              <c:showLegendKey val="0"/>
              <c:showVal val="1"/>
              <c:showCatName val="0"/>
              <c:showSerName val="0"/>
              <c:showPercent val="0"/>
              <c:showBubbleSize val="0"/>
            </c:dLbl>
            <c:dLbl>
              <c:idx val="1"/>
              <c:layout>
                <c:manualLayout>
                  <c:x val="-1.4471780028943559E-2"/>
                  <c:y val="-5.8479532163742687E-2"/>
                </c:manualLayout>
              </c:layout>
              <c:dLblPos val="r"/>
              <c:showLegendKey val="0"/>
              <c:showVal val="1"/>
              <c:showCatName val="0"/>
              <c:showSerName val="0"/>
              <c:showPercent val="0"/>
              <c:showBubbleSize val="0"/>
            </c:dLbl>
            <c:dLbl>
              <c:idx val="2"/>
              <c:layout>
                <c:manualLayout>
                  <c:x val="-0.10234155496717492"/>
                  <c:y val="3.0104226198542364E-2"/>
                </c:manualLayout>
              </c:layout>
              <c:dLblPos val="r"/>
              <c:showLegendKey val="0"/>
              <c:showVal val="1"/>
              <c:showCatName val="0"/>
              <c:showSerName val="0"/>
              <c:showPercent val="0"/>
              <c:showBubbleSize val="0"/>
            </c:dLbl>
            <c:dLbl>
              <c:idx val="3"/>
              <c:layout>
                <c:manualLayout>
                  <c:x val="-9.2245891588063747E-2"/>
                  <c:y val="-3.8272780986603402E-2"/>
                </c:manualLayout>
              </c:layout>
              <c:dLblPos val="r"/>
              <c:showLegendKey val="0"/>
              <c:showVal val="1"/>
              <c:showCatName val="0"/>
              <c:showSerName val="0"/>
              <c:showPercent val="0"/>
              <c:showBubbleSize val="0"/>
            </c:dLbl>
            <c:dLbl>
              <c:idx val="4"/>
              <c:layout>
                <c:manualLayout>
                  <c:x val="1.1391022582217889E-4"/>
                  <c:y val="4.6923996952572433E-2"/>
                </c:manualLayout>
              </c:layout>
              <c:dLblPos val="r"/>
              <c:showLegendKey val="0"/>
              <c:showVal val="1"/>
              <c:showCatName val="0"/>
              <c:showSerName val="0"/>
              <c:showPercent val="0"/>
              <c:showBubbleSize val="0"/>
            </c:dLbl>
            <c:dLbl>
              <c:idx val="5"/>
              <c:layout>
                <c:manualLayout>
                  <c:x val="0"/>
                  <c:y val="3.453509731238083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numRef>
              <c:f>גיליון1!$A$2:$A$7</c:f>
              <c:numCache>
                <c:formatCode>General</c:formatCode>
                <c:ptCount val="6"/>
                <c:pt idx="0">
                  <c:v>1980</c:v>
                </c:pt>
                <c:pt idx="1">
                  <c:v>1990</c:v>
                </c:pt>
                <c:pt idx="2">
                  <c:v>2000</c:v>
                </c:pt>
                <c:pt idx="3">
                  <c:v>2005</c:v>
                </c:pt>
                <c:pt idx="4">
                  <c:v>2009</c:v>
                </c:pt>
                <c:pt idx="5">
                  <c:v>2012</c:v>
                </c:pt>
              </c:numCache>
            </c:numRef>
          </c:cat>
          <c:val>
            <c:numRef>
              <c:f>גיליון1!$B$2:$B$7</c:f>
              <c:numCache>
                <c:formatCode>General</c:formatCode>
                <c:ptCount val="6"/>
                <c:pt idx="0">
                  <c:v>78.7</c:v>
                </c:pt>
                <c:pt idx="1">
                  <c:v>79</c:v>
                </c:pt>
                <c:pt idx="2">
                  <c:v>70.599999999999994</c:v>
                </c:pt>
                <c:pt idx="3">
                  <c:v>67.900000000000006</c:v>
                </c:pt>
                <c:pt idx="4">
                  <c:v>72.3</c:v>
                </c:pt>
                <c:pt idx="5">
                  <c:v>69</c:v>
                </c:pt>
              </c:numCache>
            </c:numRef>
          </c:val>
          <c:smooth val="0"/>
        </c:ser>
        <c:ser>
          <c:idx val="1"/>
          <c:order val="1"/>
          <c:tx>
            <c:strRef>
              <c:f>גיליון1!$C$1</c:f>
              <c:strCache>
                <c:ptCount val="1"/>
                <c:pt idx="0">
                  <c:v>Arab Women</c:v>
                </c:pt>
              </c:strCache>
            </c:strRef>
          </c:tx>
          <c:spPr>
            <a:ln w="57150"/>
          </c:spPr>
          <c:marker>
            <c:spPr>
              <a:ln w="57150"/>
            </c:spPr>
          </c:marker>
          <c:dLbls>
            <c:dLbl>
              <c:idx val="0"/>
              <c:layout>
                <c:manualLayout>
                  <c:x val="-3.1205997554240569E-2"/>
                  <c:y val="-7.303402258506117E-2"/>
                </c:manualLayout>
              </c:layout>
              <c:dLblPos val="r"/>
              <c:showLegendKey val="0"/>
              <c:showVal val="1"/>
              <c:showCatName val="0"/>
              <c:showSerName val="0"/>
              <c:showPercent val="0"/>
              <c:showBubbleSize val="0"/>
            </c:dLbl>
            <c:dLbl>
              <c:idx val="1"/>
              <c:layout>
                <c:manualLayout>
                  <c:x val="-3.0309481283060009E-2"/>
                  <c:y val="-6.1730193820272512E-2"/>
                </c:manualLayout>
              </c:layout>
              <c:dLblPos val="r"/>
              <c:showLegendKey val="0"/>
              <c:showVal val="1"/>
              <c:showCatName val="0"/>
              <c:showSerName val="0"/>
              <c:showPercent val="0"/>
              <c:showBubbleSize val="0"/>
            </c:dLbl>
            <c:dLbl>
              <c:idx val="2"/>
              <c:layout>
                <c:manualLayout>
                  <c:x val="-2.6531596719730006E-2"/>
                  <c:y val="-7.0175899065248432E-2"/>
                </c:manualLayout>
              </c:layout>
              <c:dLblPos val="r"/>
              <c:showLegendKey val="0"/>
              <c:showVal val="1"/>
              <c:showCatName val="0"/>
              <c:showSerName val="0"/>
              <c:showPercent val="0"/>
              <c:showBubbleSize val="0"/>
            </c:dLbl>
            <c:dLbl>
              <c:idx val="3"/>
              <c:layout>
                <c:manualLayout>
                  <c:x val="-3.086447891080615E-2"/>
                  <c:y val="-5.8218107592564745E-2"/>
                </c:manualLayout>
              </c:layout>
              <c:dLblPos val="r"/>
              <c:showLegendKey val="0"/>
              <c:showVal val="1"/>
              <c:showCatName val="0"/>
              <c:showSerName val="0"/>
              <c:showPercent val="0"/>
              <c:showBubbleSize val="0"/>
            </c:dLbl>
            <c:dLbl>
              <c:idx val="4"/>
              <c:layout>
                <c:manualLayout>
                  <c:x val="-2.6531596719730006E-2"/>
                  <c:y val="-5.2631578947368432E-2"/>
                </c:manualLayout>
              </c:layout>
              <c:dLblPos val="r"/>
              <c:showLegendKey val="0"/>
              <c:showVal val="1"/>
              <c:showCatName val="0"/>
              <c:showSerName val="0"/>
              <c:showPercent val="0"/>
              <c:showBubbleSize val="0"/>
            </c:dLbl>
            <c:dLbl>
              <c:idx val="5"/>
              <c:layout>
                <c:manualLayout>
                  <c:x val="-4.6490014659750813E-2"/>
                  <c:y val="-4.3168871640476038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numRef>
              <c:f>גיליון1!$A$2:$A$7</c:f>
              <c:numCache>
                <c:formatCode>General</c:formatCode>
                <c:ptCount val="6"/>
                <c:pt idx="0">
                  <c:v>1980</c:v>
                </c:pt>
                <c:pt idx="1">
                  <c:v>1990</c:v>
                </c:pt>
                <c:pt idx="2">
                  <c:v>2000</c:v>
                </c:pt>
                <c:pt idx="3">
                  <c:v>2005</c:v>
                </c:pt>
                <c:pt idx="4">
                  <c:v>2009</c:v>
                </c:pt>
                <c:pt idx="5">
                  <c:v>2012</c:v>
                </c:pt>
              </c:numCache>
            </c:numRef>
          </c:cat>
          <c:val>
            <c:numRef>
              <c:f>גיליון1!$C$2:$C$7</c:f>
              <c:numCache>
                <c:formatCode>General</c:formatCode>
                <c:ptCount val="6"/>
                <c:pt idx="0">
                  <c:v>10.5</c:v>
                </c:pt>
                <c:pt idx="1">
                  <c:v>11.3</c:v>
                </c:pt>
                <c:pt idx="2">
                  <c:v>19.5</c:v>
                </c:pt>
                <c:pt idx="3">
                  <c:v>20.7</c:v>
                </c:pt>
                <c:pt idx="4">
                  <c:v>24.8</c:v>
                </c:pt>
                <c:pt idx="5">
                  <c:v>27</c:v>
                </c:pt>
              </c:numCache>
            </c:numRef>
          </c:val>
          <c:smooth val="0"/>
        </c:ser>
        <c:ser>
          <c:idx val="2"/>
          <c:order val="2"/>
          <c:tx>
            <c:strRef>
              <c:f>גיליון1!$D$1</c:f>
              <c:strCache>
                <c:ptCount val="1"/>
                <c:pt idx="0">
                  <c:v>Jewish Men</c:v>
                </c:pt>
              </c:strCache>
            </c:strRef>
          </c:tx>
          <c:dLbls>
            <c:dLbl>
              <c:idx val="0"/>
              <c:layout>
                <c:manualLayout>
                  <c:x val="-3.0309481283060009E-2"/>
                  <c:y val="5.9786200779951434E-2"/>
                </c:manualLayout>
              </c:layout>
              <c:dLblPos val="r"/>
              <c:showLegendKey val="0"/>
              <c:showVal val="1"/>
              <c:showCatName val="0"/>
              <c:showSerName val="0"/>
              <c:showPercent val="0"/>
              <c:showBubbleSize val="0"/>
            </c:dLbl>
            <c:dLbl>
              <c:idx val="1"/>
              <c:layout>
                <c:manualLayout>
                  <c:x val="-3.7886851603825412E-2"/>
                  <c:y val="5.3807580701955897E-2"/>
                </c:manualLayout>
              </c:layout>
              <c:dLblPos val="r"/>
              <c:showLegendKey val="0"/>
              <c:showVal val="1"/>
              <c:showCatName val="0"/>
              <c:showSerName val="0"/>
              <c:showPercent val="0"/>
              <c:showBubbleSize val="0"/>
            </c:dLbl>
            <c:dLbl>
              <c:idx val="2"/>
              <c:layout>
                <c:manualLayout>
                  <c:x val="-2.8794007218906952E-2"/>
                  <c:y val="-6.2775746197691801E-2"/>
                </c:manualLayout>
              </c:layout>
              <c:dLblPos val="r"/>
              <c:showLegendKey val="0"/>
              <c:showVal val="1"/>
              <c:showCatName val="0"/>
              <c:showSerName val="0"/>
              <c:showPercent val="0"/>
              <c:showBubbleSize val="0"/>
            </c:dLbl>
            <c:dLbl>
              <c:idx val="3"/>
              <c:layout>
                <c:manualLayout>
                  <c:x val="-3.3340429411366009E-2"/>
                  <c:y val="-7.1743440935942024E-2"/>
                </c:manualLayout>
              </c:layout>
              <c:dLblPos val="r"/>
              <c:showLegendKey val="0"/>
              <c:showVal val="1"/>
              <c:showCatName val="0"/>
              <c:showSerName val="0"/>
              <c:showPercent val="0"/>
              <c:showBubbleSize val="0"/>
            </c:dLbl>
            <c:dLbl>
              <c:idx val="4"/>
              <c:layout>
                <c:manualLayout>
                  <c:x val="-3.0081774191603412E-2"/>
                  <c:y val="-6.0436420296667043E-2"/>
                </c:manualLayout>
              </c:layout>
              <c:showLegendKey val="0"/>
              <c:showVal val="1"/>
              <c:showCatName val="0"/>
              <c:showSerName val="0"/>
              <c:showPercent val="0"/>
              <c:showBubbleSize val="0"/>
            </c:dLbl>
            <c:dLbl>
              <c:idx val="5"/>
              <c:layout>
                <c:manualLayout>
                  <c:x val="-4.6490014659750813E-2"/>
                  <c:y val="-5.4680570744602981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numRef>
              <c:f>גיליון1!$A$2:$A$7</c:f>
              <c:numCache>
                <c:formatCode>General</c:formatCode>
                <c:ptCount val="6"/>
                <c:pt idx="0">
                  <c:v>1980</c:v>
                </c:pt>
                <c:pt idx="1">
                  <c:v>1990</c:v>
                </c:pt>
                <c:pt idx="2">
                  <c:v>2000</c:v>
                </c:pt>
                <c:pt idx="3">
                  <c:v>2005</c:v>
                </c:pt>
                <c:pt idx="4">
                  <c:v>2009</c:v>
                </c:pt>
                <c:pt idx="5">
                  <c:v>2012</c:v>
                </c:pt>
              </c:numCache>
            </c:numRef>
          </c:cat>
          <c:val>
            <c:numRef>
              <c:f>גיליון1!$D$2:$D$7</c:f>
              <c:numCache>
                <c:formatCode>General</c:formatCode>
                <c:ptCount val="6"/>
                <c:pt idx="0">
                  <c:v>73.8</c:v>
                </c:pt>
                <c:pt idx="1">
                  <c:v>72</c:v>
                </c:pt>
                <c:pt idx="2">
                  <c:v>71.900000000000006</c:v>
                </c:pt>
                <c:pt idx="3">
                  <c:v>67.7</c:v>
                </c:pt>
                <c:pt idx="4">
                  <c:v>72.7</c:v>
                </c:pt>
                <c:pt idx="5">
                  <c:v>78</c:v>
                </c:pt>
              </c:numCache>
            </c:numRef>
          </c:val>
          <c:smooth val="0"/>
        </c:ser>
        <c:ser>
          <c:idx val="3"/>
          <c:order val="3"/>
          <c:tx>
            <c:strRef>
              <c:f>גיליון1!$E$1</c:f>
              <c:strCache>
                <c:ptCount val="1"/>
                <c:pt idx="0">
                  <c:v>Jewish women</c:v>
                </c:pt>
              </c:strCache>
            </c:strRef>
          </c:tx>
          <c:dLbls>
            <c:dLbl>
              <c:idx val="0"/>
              <c:layout>
                <c:manualLayout>
                  <c:x val="-2.1216636898141988E-2"/>
                  <c:y val="5.6796890740953523E-2"/>
                </c:manualLayout>
              </c:layout>
              <c:dLblPos val="r"/>
              <c:showLegendKey val="0"/>
              <c:showVal val="1"/>
              <c:showCatName val="0"/>
              <c:showSerName val="0"/>
              <c:showPercent val="0"/>
              <c:showBubbleSize val="0"/>
            </c:dLbl>
            <c:dLbl>
              <c:idx val="1"/>
              <c:layout>
                <c:manualLayout>
                  <c:x val="-2.8794007218907007E-2"/>
                  <c:y val="6.5764820857948145E-2"/>
                </c:manualLayout>
              </c:layout>
              <c:dLblPos val="r"/>
              <c:showLegendKey val="0"/>
              <c:showVal val="1"/>
              <c:showCatName val="0"/>
              <c:showSerName val="0"/>
              <c:showPercent val="0"/>
              <c:showBubbleSize val="0"/>
            </c:dLbl>
            <c:dLbl>
              <c:idx val="2"/>
              <c:layout>
                <c:manualLayout>
                  <c:x val="-2.8794007218906952E-2"/>
                  <c:y val="6.5764820857948117E-2"/>
                </c:manualLayout>
              </c:layout>
              <c:dLblPos val="r"/>
              <c:showLegendKey val="0"/>
              <c:showVal val="1"/>
              <c:showCatName val="0"/>
              <c:showSerName val="0"/>
              <c:showPercent val="0"/>
              <c:showBubbleSize val="0"/>
            </c:dLbl>
            <c:dLbl>
              <c:idx val="3"/>
              <c:layout>
                <c:manualLayout>
                  <c:x val="-2.8794007218907007E-2"/>
                  <c:y val="5.0818270662958402E-2"/>
                </c:manualLayout>
              </c:layout>
              <c:dLblPos val="r"/>
              <c:showLegendKey val="0"/>
              <c:showVal val="1"/>
              <c:showCatName val="0"/>
              <c:showSerName val="0"/>
              <c:showPercent val="0"/>
              <c:showBubbleSize val="0"/>
            </c:dLbl>
            <c:dLbl>
              <c:idx val="4"/>
              <c:layout>
                <c:manualLayout>
                  <c:x val="-7.8018814782403481E-2"/>
                  <c:y val="6.8865567374938333E-2"/>
                </c:manualLayout>
              </c:layout>
              <c:dLblPos val="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numRef>
              <c:f>גיליון1!$A$2:$A$7</c:f>
              <c:numCache>
                <c:formatCode>General</c:formatCode>
                <c:ptCount val="6"/>
                <c:pt idx="0">
                  <c:v>1980</c:v>
                </c:pt>
                <c:pt idx="1">
                  <c:v>1990</c:v>
                </c:pt>
                <c:pt idx="2">
                  <c:v>2000</c:v>
                </c:pt>
                <c:pt idx="3">
                  <c:v>2005</c:v>
                </c:pt>
                <c:pt idx="4">
                  <c:v>2009</c:v>
                </c:pt>
                <c:pt idx="5">
                  <c:v>2012</c:v>
                </c:pt>
              </c:numCache>
            </c:numRef>
          </c:cat>
          <c:val>
            <c:numRef>
              <c:f>גיליון1!$E$2:$E$7</c:f>
              <c:numCache>
                <c:formatCode>General</c:formatCode>
                <c:ptCount val="6"/>
                <c:pt idx="0">
                  <c:v>46.4</c:v>
                </c:pt>
                <c:pt idx="1">
                  <c:v>56.5</c:v>
                </c:pt>
                <c:pt idx="2">
                  <c:v>66.7</c:v>
                </c:pt>
                <c:pt idx="3">
                  <c:v>65.099999999999994</c:v>
                </c:pt>
                <c:pt idx="4">
                  <c:v>70.900000000000006</c:v>
                </c:pt>
                <c:pt idx="5">
                  <c:v>76</c:v>
                </c:pt>
              </c:numCache>
            </c:numRef>
          </c:val>
          <c:smooth val="0"/>
        </c:ser>
        <c:dLbls>
          <c:showLegendKey val="0"/>
          <c:showVal val="0"/>
          <c:showCatName val="0"/>
          <c:showSerName val="0"/>
          <c:showPercent val="0"/>
          <c:showBubbleSize val="0"/>
        </c:dLbls>
        <c:marker val="1"/>
        <c:smooth val="0"/>
        <c:axId val="39946112"/>
        <c:axId val="39947648"/>
      </c:lineChart>
      <c:catAx>
        <c:axId val="39946112"/>
        <c:scaling>
          <c:orientation val="minMax"/>
        </c:scaling>
        <c:delete val="0"/>
        <c:axPos val="b"/>
        <c:numFmt formatCode="General" sourceLinked="1"/>
        <c:majorTickMark val="none"/>
        <c:minorTickMark val="none"/>
        <c:tickLblPos val="nextTo"/>
        <c:txPr>
          <a:bodyPr/>
          <a:lstStyle/>
          <a:p>
            <a:pPr>
              <a:defRPr sz="1600"/>
            </a:pPr>
            <a:endParaRPr lang="en-US"/>
          </a:p>
        </c:txPr>
        <c:crossAx val="39947648"/>
        <c:crosses val="autoZero"/>
        <c:auto val="1"/>
        <c:lblAlgn val="ctr"/>
        <c:lblOffset val="100"/>
        <c:noMultiLvlLbl val="0"/>
      </c:catAx>
      <c:valAx>
        <c:axId val="39947648"/>
        <c:scaling>
          <c:orientation val="minMax"/>
        </c:scaling>
        <c:delete val="1"/>
        <c:axPos val="l"/>
        <c:numFmt formatCode="General" sourceLinked="1"/>
        <c:majorTickMark val="out"/>
        <c:minorTickMark val="none"/>
        <c:tickLblPos val="none"/>
        <c:crossAx val="39946112"/>
        <c:crosses val="autoZero"/>
        <c:crossBetween val="between"/>
      </c:valAx>
      <c:spPr>
        <a:noFill/>
        <a:ln w="24789">
          <a:noFill/>
        </a:ln>
      </c:spPr>
    </c:plotArea>
    <c:legend>
      <c:legendPos val="b"/>
      <c:layout>
        <c:manualLayout>
          <c:xMode val="edge"/>
          <c:yMode val="edge"/>
          <c:x val="0"/>
          <c:y val="0.95001709211796959"/>
          <c:w val="1"/>
          <c:h val="4.9982993598860992E-2"/>
        </c:manualLayout>
      </c:layout>
      <c:overlay val="0"/>
      <c:txPr>
        <a:bodyPr/>
        <a:lstStyle/>
        <a:p>
          <a:pPr>
            <a:defRPr sz="1800"/>
          </a:pPr>
          <a:endParaRPr lang="en-US"/>
        </a:p>
      </c:txPr>
    </c:legend>
    <c:plotVisOnly val="1"/>
    <c:dispBlanksAs val="gap"/>
    <c:showDLblsOverMax val="0"/>
  </c:chart>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rtl="0">
              <a:defRPr/>
            </a:pPr>
            <a:r>
              <a:rPr lang="en-US" sz="2400" b="1" i="0" u="none" strike="noStrike" baseline="0" dirty="0" smtClean="0">
                <a:effectLst/>
              </a:rPr>
              <a:t>workforce participation rates Arab  women</a:t>
            </a:r>
            <a:endParaRPr lang="he-IL" dirty="0"/>
          </a:p>
        </c:rich>
      </c:tx>
      <c:layout>
        <c:manualLayout>
          <c:xMode val="edge"/>
          <c:yMode val="edge"/>
          <c:x val="0.13830388708712824"/>
          <c:y val="4.5030457608729084E-2"/>
        </c:manualLayout>
      </c:layout>
      <c:overlay val="0"/>
      <c:spPr>
        <a:solidFill>
          <a:sysClr val="window" lastClr="FFFFFF"/>
        </a:solidFill>
      </c:spPr>
    </c:title>
    <c:autoTitleDeleted val="0"/>
    <c:plotArea>
      <c:layout/>
      <c:barChart>
        <c:barDir val="col"/>
        <c:grouping val="clustered"/>
        <c:varyColors val="0"/>
        <c:ser>
          <c:idx val="1"/>
          <c:order val="0"/>
          <c:tx>
            <c:strRef>
              <c:f>גיליון1!$B$1</c:f>
              <c:strCache>
                <c:ptCount val="1"/>
                <c:pt idx="0">
                  <c:v>גברים ערבים</c:v>
                </c:pt>
              </c:strCache>
            </c:strRef>
          </c:tx>
          <c:spPr>
            <a:solidFill>
              <a:srgbClr val="4F81BD"/>
            </a:solidFill>
          </c:spPr>
          <c:invertIfNegative val="0"/>
          <c:cat>
            <c:strRef>
              <c:f>גיליון1!$A$2:$A$3</c:f>
              <c:strCache>
                <c:ptCount val="2"/>
                <c:pt idx="0">
                  <c:v>Academics</c:v>
                </c:pt>
                <c:pt idx="1">
                  <c:v>General</c:v>
                </c:pt>
              </c:strCache>
            </c:strRef>
          </c:cat>
          <c:val>
            <c:numRef>
              <c:f>גיליון1!$B$2:$B$3</c:f>
            </c:numRef>
          </c:val>
        </c:ser>
        <c:ser>
          <c:idx val="0"/>
          <c:order val="1"/>
          <c:tx>
            <c:strRef>
              <c:f>גיליון1!$C$1</c:f>
              <c:strCache>
                <c:ptCount val="1"/>
                <c:pt idx="0">
                  <c:v>Arab women</c:v>
                </c:pt>
              </c:strCache>
            </c:strRef>
          </c:tx>
          <c:spPr>
            <a:solidFill>
              <a:srgbClr val="C0504D"/>
            </a:solidFill>
          </c:spPr>
          <c:invertIfNegative val="0"/>
          <c:dLbls>
            <c:numFmt formatCode="#,##0" sourceLinked="0"/>
            <c:showLegendKey val="0"/>
            <c:showVal val="1"/>
            <c:showCatName val="0"/>
            <c:showSerName val="0"/>
            <c:showPercent val="0"/>
            <c:showBubbleSize val="0"/>
            <c:showLeaderLines val="0"/>
          </c:dLbls>
          <c:cat>
            <c:strRef>
              <c:f>גיליון1!$A$2:$A$3</c:f>
              <c:strCache>
                <c:ptCount val="2"/>
                <c:pt idx="0">
                  <c:v>Academics</c:v>
                </c:pt>
                <c:pt idx="1">
                  <c:v>General</c:v>
                </c:pt>
              </c:strCache>
            </c:strRef>
          </c:cat>
          <c:val>
            <c:numRef>
              <c:f>גיליון1!$C$2:$C$3</c:f>
              <c:numCache>
                <c:formatCode>General</c:formatCode>
                <c:ptCount val="2"/>
                <c:pt idx="0">
                  <c:v>77.2</c:v>
                </c:pt>
                <c:pt idx="1">
                  <c:v>27.1</c:v>
                </c:pt>
              </c:numCache>
            </c:numRef>
          </c:val>
        </c:ser>
        <c:ser>
          <c:idx val="2"/>
          <c:order val="2"/>
          <c:tx>
            <c:strRef>
              <c:f>גיליון1!$D$1</c:f>
              <c:strCache>
                <c:ptCount val="1"/>
                <c:pt idx="0">
                  <c:v>גברים יהודים</c:v>
                </c:pt>
              </c:strCache>
            </c:strRef>
          </c:tx>
          <c:invertIfNegative val="0"/>
          <c:cat>
            <c:strRef>
              <c:f>גיליון1!$A$2:$A$3</c:f>
              <c:strCache>
                <c:ptCount val="2"/>
                <c:pt idx="0">
                  <c:v>Academics</c:v>
                </c:pt>
                <c:pt idx="1">
                  <c:v>General</c:v>
                </c:pt>
              </c:strCache>
            </c:strRef>
          </c:cat>
          <c:val>
            <c:numRef>
              <c:f>גיליון1!$D$2:$D$3</c:f>
            </c:numRef>
          </c:val>
        </c:ser>
        <c:ser>
          <c:idx val="3"/>
          <c:order val="3"/>
          <c:tx>
            <c:strRef>
              <c:f>גיליון1!$E$1</c:f>
              <c:strCache>
                <c:ptCount val="1"/>
                <c:pt idx="0">
                  <c:v>נשים יהודיות</c:v>
                </c:pt>
              </c:strCache>
            </c:strRef>
          </c:tx>
          <c:invertIfNegative val="0"/>
          <c:cat>
            <c:strRef>
              <c:f>גיליון1!$A$2:$A$3</c:f>
              <c:strCache>
                <c:ptCount val="2"/>
                <c:pt idx="0">
                  <c:v>Academics</c:v>
                </c:pt>
                <c:pt idx="1">
                  <c:v>General</c:v>
                </c:pt>
              </c:strCache>
            </c:strRef>
          </c:cat>
          <c:val>
            <c:numRef>
              <c:f>גיליון1!$E$2:$E$3</c:f>
            </c:numRef>
          </c:val>
        </c:ser>
        <c:dLbls>
          <c:showLegendKey val="0"/>
          <c:showVal val="1"/>
          <c:showCatName val="0"/>
          <c:showSerName val="0"/>
          <c:showPercent val="0"/>
          <c:showBubbleSize val="0"/>
        </c:dLbls>
        <c:gapWidth val="150"/>
        <c:axId val="40078720"/>
        <c:axId val="40092800"/>
      </c:barChart>
      <c:catAx>
        <c:axId val="40078720"/>
        <c:scaling>
          <c:orientation val="minMax"/>
        </c:scaling>
        <c:delete val="0"/>
        <c:axPos val="b"/>
        <c:numFmt formatCode="General_)" sourceLinked="1"/>
        <c:majorTickMark val="none"/>
        <c:minorTickMark val="none"/>
        <c:tickLblPos val="nextTo"/>
        <c:crossAx val="40092800"/>
        <c:crosses val="autoZero"/>
        <c:auto val="1"/>
        <c:lblAlgn val="ctr"/>
        <c:lblOffset val="100"/>
        <c:noMultiLvlLbl val="0"/>
      </c:catAx>
      <c:valAx>
        <c:axId val="40092800"/>
        <c:scaling>
          <c:orientation val="minMax"/>
        </c:scaling>
        <c:delete val="1"/>
        <c:axPos val="l"/>
        <c:majorGridlines>
          <c:spPr>
            <a:ln>
              <a:solidFill>
                <a:schemeClr val="bg1"/>
              </a:solidFill>
            </a:ln>
          </c:spPr>
        </c:majorGridlines>
        <c:numFmt formatCode="General" sourceLinked="1"/>
        <c:majorTickMark val="none"/>
        <c:minorTickMark val="none"/>
        <c:tickLblPos val="none"/>
        <c:crossAx val="40078720"/>
        <c:crosses val="autoZero"/>
        <c:crossBetween val="between"/>
      </c:valAx>
      <c:spPr>
        <a:solidFill>
          <a:sysClr val="window" lastClr="FFFFFF"/>
        </a:solidFill>
      </c:spPr>
    </c:plotArea>
    <c:plotVisOnly val="1"/>
    <c:dispBlanksAs val="gap"/>
    <c:showDLblsOverMax val="0"/>
  </c:chart>
  <c:spPr>
    <a:solidFill>
      <a:sysClr val="window" lastClr="FFFFFF"/>
    </a:solidFill>
    <a:ln w="50800">
      <a:solidFill>
        <a:srgbClr val="C0504D"/>
      </a:solidFill>
    </a:ln>
    <a:effectLst>
      <a:outerShdw blurRad="50800" dist="38100" dir="5400000" algn="t" rotWithShape="0">
        <a:prstClr val="black">
          <a:alpha val="40000"/>
        </a:prstClr>
      </a:outerShdw>
    </a:effectLst>
  </c:spPr>
  <c:txPr>
    <a:bodyPr/>
    <a:lstStyle/>
    <a:p>
      <a:pPr>
        <a:defRPr sz="2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0"/>
    </c:view3D>
    <c:floor>
      <c:thickness val="0"/>
    </c:floor>
    <c:sideWall>
      <c:thickness val="0"/>
    </c:sideWall>
    <c:backWall>
      <c:thickness val="0"/>
    </c:backWall>
    <c:plotArea>
      <c:layout>
        <c:manualLayout>
          <c:layoutTarget val="inner"/>
          <c:xMode val="edge"/>
          <c:yMode val="edge"/>
          <c:x val="8.6258516333925686E-2"/>
          <c:y val="0.29392293755815524"/>
          <c:w val="0.60249307479224357"/>
          <c:h val="0.34879032258064518"/>
        </c:manualLayout>
      </c:layout>
      <c:pie3DChart>
        <c:varyColors val="1"/>
        <c:ser>
          <c:idx val="0"/>
          <c:order val="0"/>
          <c:tx>
            <c:strRef>
              <c:f>Sheet1!$A$2</c:f>
              <c:strCache>
                <c:ptCount val="1"/>
              </c:strCache>
            </c:strRef>
          </c:tx>
          <c:dLbls>
            <c:dLbl>
              <c:idx val="0"/>
              <c:layout>
                <c:manualLayout>
                  <c:x val="-0.11937397043756647"/>
                  <c:y val="-0.19584337849874869"/>
                </c:manualLayout>
              </c:layout>
              <c:tx>
                <c:rich>
                  <a:bodyPr/>
                  <a:lstStyle/>
                  <a:p>
                    <a:pPr>
                      <a:defRPr>
                        <a:solidFill>
                          <a:schemeClr val="bg1"/>
                        </a:solidFill>
                      </a:defRPr>
                    </a:pPr>
                    <a:r>
                      <a:rPr lang="en-US" dirty="0">
                        <a:solidFill>
                          <a:schemeClr val="bg1"/>
                        </a:solidFill>
                      </a:rPr>
                      <a:t>Muslims </a:t>
                    </a:r>
                    <a:endParaRPr lang="en-US" dirty="0" smtClean="0">
                      <a:solidFill>
                        <a:schemeClr val="bg1"/>
                      </a:solidFill>
                    </a:endParaRPr>
                  </a:p>
                  <a:p>
                    <a:pPr>
                      <a:defRPr>
                        <a:solidFill>
                          <a:schemeClr val="bg1"/>
                        </a:solidFill>
                      </a:defRPr>
                    </a:pPr>
                    <a:r>
                      <a:rPr lang="en-US" sz="2000" dirty="0" smtClean="0">
                        <a:solidFill>
                          <a:schemeClr val="bg1"/>
                        </a:solidFill>
                      </a:rPr>
                      <a:t> </a:t>
                    </a:r>
                    <a:r>
                      <a:rPr lang="en-US" sz="2000" dirty="0">
                        <a:solidFill>
                          <a:schemeClr val="bg1"/>
                        </a:solidFill>
                      </a:rPr>
                      <a:t>83%</a:t>
                    </a:r>
                  </a:p>
                </c:rich>
              </c:tx>
              <c:numFmt formatCode="0%" sourceLinked="0"/>
              <c:spPr/>
              <c:dLblPos val="bestFit"/>
              <c:showLegendKey val="0"/>
              <c:showVal val="1"/>
              <c:showCatName val="1"/>
              <c:showSerName val="0"/>
              <c:showPercent val="1"/>
              <c:showBubbleSize val="0"/>
              <c:separator> </c:separator>
            </c:dLbl>
            <c:dLbl>
              <c:idx val="1"/>
              <c:layout>
                <c:manualLayout>
                  <c:x val="5.7164999927848771E-2"/>
                  <c:y val="-6.120105578085893E-2"/>
                </c:manualLayout>
              </c:layout>
              <c:tx>
                <c:rich>
                  <a:bodyPr/>
                  <a:lstStyle/>
                  <a:p>
                    <a:r>
                      <a:rPr lang="en-US" dirty="0" smtClean="0"/>
                      <a:t>Christians  </a:t>
                    </a:r>
                    <a:r>
                      <a:rPr lang="en-US" sz="2000" dirty="0" smtClean="0"/>
                      <a:t>8.7%</a:t>
                    </a:r>
                    <a:endParaRPr lang="en-US" dirty="0"/>
                  </a:p>
                </c:rich>
              </c:tx>
              <c:dLblPos val="bestFit"/>
              <c:showLegendKey val="0"/>
              <c:showVal val="1"/>
              <c:showCatName val="1"/>
              <c:showSerName val="0"/>
              <c:showPercent val="1"/>
              <c:showBubbleSize val="0"/>
              <c:separator> </c:separator>
            </c:dLbl>
            <c:dLbl>
              <c:idx val="2"/>
              <c:layout>
                <c:manualLayout>
                  <c:x val="-4.8207252382415564E-2"/>
                  <c:y val="-2.6384305235013037E-2"/>
                </c:manualLayout>
              </c:layout>
              <c:tx>
                <c:rich>
                  <a:bodyPr/>
                  <a:lstStyle/>
                  <a:p>
                    <a:r>
                      <a:rPr lang="en-US" dirty="0" smtClean="0"/>
                      <a:t>Druze</a:t>
                    </a:r>
                  </a:p>
                  <a:p>
                    <a:r>
                      <a:rPr lang="en-US" sz="2000" dirty="0" smtClean="0"/>
                      <a:t>8.3%</a:t>
                    </a:r>
                    <a:endParaRPr lang="en-US" sz="2000" dirty="0"/>
                  </a:p>
                </c:rich>
              </c:tx>
              <c:dLblPos val="bestFit"/>
              <c:showLegendKey val="0"/>
              <c:showVal val="1"/>
              <c:showCatName val="1"/>
              <c:showSerName val="0"/>
              <c:showPercent val="1"/>
              <c:showBubbleSize val="0"/>
              <c:separator> </c:separator>
            </c:dLbl>
            <c:numFmt formatCode="0%" sourceLinked="0"/>
            <c:dLblPos val="outEnd"/>
            <c:showLegendKey val="0"/>
            <c:showVal val="1"/>
            <c:showCatName val="1"/>
            <c:showSerName val="0"/>
            <c:showPercent val="1"/>
            <c:showBubbleSize val="0"/>
            <c:separator> </c:separator>
            <c:showLeaderLines val="0"/>
          </c:dLbls>
          <c:cat>
            <c:strRef>
              <c:f>Sheet1!$B$1:$D$1</c:f>
              <c:strCache>
                <c:ptCount val="3"/>
                <c:pt idx="0">
                  <c:v>Muslims</c:v>
                </c:pt>
                <c:pt idx="1">
                  <c:v>Christians</c:v>
                </c:pt>
                <c:pt idx="2">
                  <c:v>Druze</c:v>
                </c:pt>
              </c:strCache>
            </c:strRef>
          </c:cat>
          <c:val>
            <c:numRef>
              <c:f>Sheet1!$B$2:$D$2</c:f>
              <c:numCache>
                <c:formatCode>General</c:formatCode>
                <c:ptCount val="3"/>
                <c:pt idx="0">
                  <c:v>83</c:v>
                </c:pt>
                <c:pt idx="1">
                  <c:v>8.7000000000000011</c:v>
                </c:pt>
                <c:pt idx="2">
                  <c:v>8.3000000000000007</c:v>
                </c:pt>
              </c:numCache>
            </c:numRef>
          </c:val>
        </c:ser>
        <c:ser>
          <c:idx val="1"/>
          <c:order val="1"/>
          <c:tx>
            <c:strRef>
              <c:f>Sheet1!$A$3</c:f>
              <c:strCache>
                <c:ptCount val="1"/>
              </c:strCache>
            </c:strRef>
          </c:tx>
          <c:cat>
            <c:strRef>
              <c:f>Sheet1!$B$1:$D$1</c:f>
              <c:strCache>
                <c:ptCount val="3"/>
                <c:pt idx="0">
                  <c:v>Muslims</c:v>
                </c:pt>
                <c:pt idx="1">
                  <c:v>Christians</c:v>
                </c:pt>
                <c:pt idx="2">
                  <c:v>Druze</c:v>
                </c:pt>
              </c:strCache>
            </c:strRef>
          </c:cat>
          <c:val>
            <c:numRef>
              <c:f>Sheet1!$B$3:$D$3</c:f>
              <c:numCache>
                <c:formatCode>General</c:formatCode>
                <c:ptCount val="3"/>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גיליון1!$B$1</c:f>
              <c:strCache>
                <c:ptCount val="1"/>
                <c:pt idx="0">
                  <c:v>עמודה1</c:v>
                </c:pt>
              </c:strCache>
            </c:strRef>
          </c:tx>
          <c:dLbls>
            <c:showLegendKey val="0"/>
            <c:showVal val="1"/>
            <c:showCatName val="1"/>
            <c:showSerName val="0"/>
            <c:showPercent val="0"/>
            <c:showBubbleSize val="0"/>
            <c:showLeaderLines val="1"/>
          </c:dLbls>
          <c:cat>
            <c:strRef>
              <c:f>גיליון1!$A$2:$A$6</c:f>
              <c:strCache>
                <c:ptCount val="5"/>
                <c:pt idx="0">
                  <c:v>North</c:v>
                </c:pt>
                <c:pt idx="1">
                  <c:v>Jerusalem</c:v>
                </c:pt>
                <c:pt idx="2">
                  <c:v>Haifa</c:v>
                </c:pt>
                <c:pt idx="3">
                  <c:v>South</c:v>
                </c:pt>
                <c:pt idx="4">
                  <c:v>Center</c:v>
                </c:pt>
              </c:strCache>
            </c:strRef>
          </c:cat>
          <c:val>
            <c:numRef>
              <c:f>גיליון1!$B$2:$B$6</c:f>
              <c:numCache>
                <c:formatCode>0%</c:formatCode>
                <c:ptCount val="5"/>
                <c:pt idx="0">
                  <c:v>0.43</c:v>
                </c:pt>
                <c:pt idx="1">
                  <c:v>0.19</c:v>
                </c:pt>
                <c:pt idx="2">
                  <c:v>0.14000000000000001</c:v>
                </c:pt>
                <c:pt idx="3">
                  <c:v>0.13</c:v>
                </c:pt>
                <c:pt idx="4">
                  <c:v>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גיליון1!$B$1</c:f>
              <c:strCache>
                <c:ptCount val="1"/>
                <c:pt idx="0">
                  <c:v>מכירות</c:v>
                </c:pt>
              </c:strCache>
            </c:strRef>
          </c:tx>
          <c:dLbls>
            <c:dLbl>
              <c:idx val="0"/>
              <c:layout>
                <c:manualLayout>
                  <c:x val="-0.27940146157257356"/>
                  <c:y val="-0.22809215642706374"/>
                </c:manualLayout>
              </c:layout>
              <c:tx>
                <c:rich>
                  <a:bodyPr/>
                  <a:lstStyle/>
                  <a:p>
                    <a:pPr>
                      <a:defRPr sz="1600">
                        <a:solidFill>
                          <a:schemeClr val="bg1"/>
                        </a:solidFill>
                      </a:defRPr>
                    </a:pPr>
                    <a:r>
                      <a:rPr lang="en-US" sz="1600" dirty="0">
                        <a:solidFill>
                          <a:schemeClr val="bg1"/>
                        </a:solidFill>
                      </a:rPr>
                      <a:t>Arab </a:t>
                    </a:r>
                    <a:r>
                      <a:rPr lang="en-US" sz="1600" dirty="0" smtClean="0">
                        <a:solidFill>
                          <a:schemeClr val="bg1"/>
                        </a:solidFill>
                      </a:rPr>
                      <a:t>Communities</a:t>
                    </a:r>
                  </a:p>
                  <a:p>
                    <a:pPr>
                      <a:defRPr sz="1600">
                        <a:solidFill>
                          <a:schemeClr val="bg1"/>
                        </a:solidFill>
                      </a:defRPr>
                    </a:pPr>
                    <a:r>
                      <a:rPr lang="en-US" sz="2000" dirty="0" smtClean="0">
                        <a:solidFill>
                          <a:schemeClr val="bg1"/>
                        </a:solidFill>
                      </a:rPr>
                      <a:t>72%</a:t>
                    </a:r>
                    <a:endParaRPr lang="en-US" sz="2000" dirty="0">
                      <a:solidFill>
                        <a:schemeClr val="bg1"/>
                      </a:solidFill>
                    </a:endParaRPr>
                  </a:p>
                </c:rich>
              </c:tx>
              <c:spPr/>
              <c:showLegendKey val="0"/>
              <c:showVal val="1"/>
              <c:showCatName val="1"/>
              <c:showSerName val="0"/>
              <c:showPercent val="0"/>
              <c:showBubbleSize val="0"/>
            </c:dLbl>
            <c:dLbl>
              <c:idx val="1"/>
              <c:layout>
                <c:manualLayout>
                  <c:x val="0.14035883692720205"/>
                  <c:y val="0.12101710921008776"/>
                </c:manualLayout>
              </c:layout>
              <c:tx>
                <c:rich>
                  <a:bodyPr/>
                  <a:lstStyle/>
                  <a:p>
                    <a:pPr>
                      <a:defRPr sz="1600">
                        <a:solidFill>
                          <a:schemeClr val="bg1"/>
                        </a:solidFill>
                      </a:defRPr>
                    </a:pPr>
                    <a:r>
                      <a:rPr lang="en-US" dirty="0"/>
                      <a:t>Mixed </a:t>
                    </a:r>
                    <a:r>
                      <a:rPr lang="en-US" dirty="0" smtClean="0"/>
                      <a:t>Communities</a:t>
                    </a:r>
                  </a:p>
                  <a:p>
                    <a:pPr>
                      <a:defRPr sz="1600">
                        <a:solidFill>
                          <a:schemeClr val="bg1"/>
                        </a:solidFill>
                      </a:defRPr>
                    </a:pPr>
                    <a:r>
                      <a:rPr lang="en-US" sz="2000" dirty="0" smtClean="0"/>
                      <a:t>24%</a:t>
                    </a:r>
                    <a:endParaRPr lang="en-US" sz="2000" dirty="0"/>
                  </a:p>
                </c:rich>
              </c:tx>
              <c:spPr/>
              <c:showLegendKey val="0"/>
              <c:showVal val="1"/>
              <c:showCatName val="1"/>
              <c:showSerName val="0"/>
              <c:showPercent val="0"/>
              <c:showBubbleSize val="0"/>
            </c:dLbl>
            <c:dLbl>
              <c:idx val="2"/>
              <c:layout>
                <c:manualLayout>
                  <c:x val="-0.12250865194274403"/>
                  <c:y val="3.2660980055713995E-3"/>
                </c:manualLayout>
              </c:layout>
              <c:tx>
                <c:rich>
                  <a:bodyPr/>
                  <a:lstStyle/>
                  <a:p>
                    <a:pPr>
                      <a:defRPr sz="1600"/>
                    </a:pPr>
                    <a:r>
                      <a:rPr lang="en-US" sz="1600" dirty="0"/>
                      <a:t>Unrecognized </a:t>
                    </a:r>
                    <a:r>
                      <a:rPr lang="en-US" sz="1600" dirty="0" smtClean="0"/>
                      <a:t>Communities</a:t>
                    </a:r>
                  </a:p>
                  <a:p>
                    <a:pPr>
                      <a:defRPr sz="1600"/>
                    </a:pPr>
                    <a:r>
                      <a:rPr lang="en-US" sz="2000" dirty="0" smtClean="0"/>
                      <a:t>3%</a:t>
                    </a:r>
                    <a:endParaRPr lang="en-US" sz="2000" dirty="0"/>
                  </a:p>
                </c:rich>
              </c:tx>
              <c:spPr/>
              <c:showLegendKey val="0"/>
              <c:showVal val="1"/>
              <c:showCatName val="1"/>
              <c:showSerName val="0"/>
              <c:showPercent val="0"/>
              <c:showBubbleSize val="0"/>
            </c:dLbl>
            <c:dLbl>
              <c:idx val="3"/>
              <c:layout/>
              <c:tx>
                <c:rich>
                  <a:bodyPr/>
                  <a:lstStyle/>
                  <a:p>
                    <a:pPr>
                      <a:defRPr sz="1600"/>
                    </a:pPr>
                    <a:r>
                      <a:rPr lang="en-US" sz="1600" dirty="0"/>
                      <a:t>Jewish </a:t>
                    </a:r>
                    <a:r>
                      <a:rPr lang="en-US" sz="1600" dirty="0" smtClean="0"/>
                      <a:t>Communities </a:t>
                    </a:r>
                  </a:p>
                  <a:p>
                    <a:pPr>
                      <a:defRPr sz="1600"/>
                    </a:pPr>
                    <a:r>
                      <a:rPr lang="en-US" sz="2000" dirty="0" smtClean="0"/>
                      <a:t>1%</a:t>
                    </a:r>
                    <a:endParaRPr lang="en-US" sz="2000" dirty="0"/>
                  </a:p>
                </c:rich>
              </c:tx>
              <c:spPr/>
              <c:showLegendKey val="0"/>
              <c:showVal val="1"/>
              <c:showCatName val="1"/>
              <c:showSerName val="0"/>
              <c:showPercent val="0"/>
              <c:showBubbleSize val="0"/>
            </c:dLbl>
            <c:showLegendKey val="0"/>
            <c:showVal val="1"/>
            <c:showCatName val="1"/>
            <c:showSerName val="0"/>
            <c:showPercent val="0"/>
            <c:showBubbleSize val="0"/>
            <c:showLeaderLines val="1"/>
          </c:dLbls>
          <c:cat>
            <c:strRef>
              <c:f>גיליון1!$A$2:$A$5</c:f>
              <c:strCache>
                <c:ptCount val="4"/>
                <c:pt idx="0">
                  <c:v>Arab Communities</c:v>
                </c:pt>
                <c:pt idx="1">
                  <c:v>Mixed Communities</c:v>
                </c:pt>
                <c:pt idx="2">
                  <c:v>Unrecognized Communities</c:v>
                </c:pt>
                <c:pt idx="3">
                  <c:v>Jewish Communities</c:v>
                </c:pt>
              </c:strCache>
            </c:strRef>
          </c:cat>
          <c:val>
            <c:numRef>
              <c:f>גיליון1!$B$2:$B$5</c:f>
              <c:numCache>
                <c:formatCode>General</c:formatCode>
                <c:ptCount val="4"/>
                <c:pt idx="0">
                  <c:v>72</c:v>
                </c:pt>
                <c:pt idx="1">
                  <c:v>24</c:v>
                </c:pt>
                <c:pt idx="2">
                  <c:v>3</c:v>
                </c:pt>
                <c:pt idx="3">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6022999759286055E-2"/>
          <c:w val="1"/>
          <c:h val="0.86632554133858952"/>
        </c:manualLayout>
      </c:layout>
      <c:barChart>
        <c:barDir val="col"/>
        <c:grouping val="clustered"/>
        <c:varyColors val="0"/>
        <c:ser>
          <c:idx val="0"/>
          <c:order val="0"/>
          <c:tx>
            <c:strRef>
              <c:f>גיליון1!$B$1</c:f>
              <c:strCache>
                <c:ptCount val="1"/>
                <c:pt idx="0">
                  <c:v>Jews</c:v>
                </c:pt>
              </c:strCache>
            </c:strRef>
          </c:tx>
          <c:invertIfNegative val="0"/>
          <c:dLbls>
            <c:dLbl>
              <c:idx val="1"/>
              <c:layout>
                <c:manualLayout>
                  <c:x val="6.5321960111428112E-3"/>
                  <c:y val="-5.878976410028518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גיליון1!$A$2:$A$5</c:f>
              <c:strCache>
                <c:ptCount val="4"/>
                <c:pt idx="0">
                  <c:v>1996-2000</c:v>
                </c:pt>
                <c:pt idx="1">
                  <c:v>2001-2005</c:v>
                </c:pt>
                <c:pt idx="2">
                  <c:v>2008</c:v>
                </c:pt>
                <c:pt idx="3">
                  <c:v>2013</c:v>
                </c:pt>
              </c:strCache>
            </c:strRef>
          </c:cat>
          <c:val>
            <c:numRef>
              <c:f>גיליון1!$B$2:$B$5</c:f>
              <c:numCache>
                <c:formatCode>0.0</c:formatCode>
                <c:ptCount val="4"/>
                <c:pt idx="0">
                  <c:v>1.8</c:v>
                </c:pt>
                <c:pt idx="1">
                  <c:v>1.4</c:v>
                </c:pt>
                <c:pt idx="2">
                  <c:v>1.7</c:v>
                </c:pt>
                <c:pt idx="3">
                  <c:v>1.8</c:v>
                </c:pt>
              </c:numCache>
            </c:numRef>
          </c:val>
        </c:ser>
        <c:ser>
          <c:idx val="1"/>
          <c:order val="1"/>
          <c:tx>
            <c:strRef>
              <c:f>גיליון1!$C$1</c:f>
              <c:strCache>
                <c:ptCount val="1"/>
                <c:pt idx="0">
                  <c:v>Arabs</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גיליון1!$A$2:$A$5</c:f>
              <c:strCache>
                <c:ptCount val="4"/>
                <c:pt idx="0">
                  <c:v>1996-2000</c:v>
                </c:pt>
                <c:pt idx="1">
                  <c:v>2001-2005</c:v>
                </c:pt>
                <c:pt idx="2">
                  <c:v>2008</c:v>
                </c:pt>
                <c:pt idx="3">
                  <c:v>2013</c:v>
                </c:pt>
              </c:strCache>
            </c:strRef>
          </c:cat>
          <c:val>
            <c:numRef>
              <c:f>גיליון1!$C$2:$C$5</c:f>
              <c:numCache>
                <c:formatCode>0.0</c:formatCode>
                <c:ptCount val="4"/>
                <c:pt idx="0">
                  <c:v>3.4</c:v>
                </c:pt>
                <c:pt idx="1">
                  <c:v>3</c:v>
                </c:pt>
                <c:pt idx="2">
                  <c:v>2.6</c:v>
                </c:pt>
                <c:pt idx="3">
                  <c:v>2.4</c:v>
                </c:pt>
              </c:numCache>
            </c:numRef>
          </c:val>
        </c:ser>
        <c:dLbls>
          <c:showLegendKey val="0"/>
          <c:showVal val="0"/>
          <c:showCatName val="0"/>
          <c:showSerName val="0"/>
          <c:showPercent val="0"/>
          <c:showBubbleSize val="0"/>
        </c:dLbls>
        <c:gapWidth val="150"/>
        <c:axId val="39041664"/>
        <c:axId val="39047552"/>
      </c:barChart>
      <c:catAx>
        <c:axId val="39041664"/>
        <c:scaling>
          <c:orientation val="minMax"/>
        </c:scaling>
        <c:delete val="0"/>
        <c:axPos val="b"/>
        <c:numFmt formatCode="General" sourceLinked="0"/>
        <c:majorTickMark val="out"/>
        <c:minorTickMark val="none"/>
        <c:tickLblPos val="nextTo"/>
        <c:txPr>
          <a:bodyPr/>
          <a:lstStyle/>
          <a:p>
            <a:pPr>
              <a:defRPr sz="1100"/>
            </a:pPr>
            <a:endParaRPr lang="en-US"/>
          </a:p>
        </c:txPr>
        <c:crossAx val="39047552"/>
        <c:crosses val="autoZero"/>
        <c:auto val="1"/>
        <c:lblAlgn val="ctr"/>
        <c:lblOffset val="100"/>
        <c:noMultiLvlLbl val="0"/>
      </c:catAx>
      <c:valAx>
        <c:axId val="39047552"/>
        <c:scaling>
          <c:orientation val="minMax"/>
        </c:scaling>
        <c:delete val="1"/>
        <c:axPos val="l"/>
        <c:numFmt formatCode="0.0" sourceLinked="1"/>
        <c:majorTickMark val="out"/>
        <c:minorTickMark val="none"/>
        <c:tickLblPos val="none"/>
        <c:crossAx val="39041664"/>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delete val="1"/>
      </c:legendEntry>
      <c:legendEntry>
        <c:idx val="3"/>
        <c:delete val="1"/>
      </c:legendEntry>
      <c:layout>
        <c:manualLayout>
          <c:xMode val="edge"/>
          <c:yMode val="edge"/>
          <c:x val="0.64328410308459139"/>
          <c:y val="5.5990895669291364E-2"/>
          <c:w val="0.31537927047653846"/>
          <c:h val="0.10934375347183647"/>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0"/>
    </c:view3D>
    <c:floor>
      <c:thickness val="0"/>
    </c:floor>
    <c:sideWall>
      <c:thickness val="0"/>
    </c:sideWall>
    <c:backWall>
      <c:thickness val="0"/>
    </c:backWall>
    <c:plotArea>
      <c:layout>
        <c:manualLayout>
          <c:layoutTarget val="inner"/>
          <c:xMode val="edge"/>
          <c:yMode val="edge"/>
          <c:x val="9.6346498818722093E-2"/>
          <c:y val="0.29637092940690085"/>
          <c:w val="0.60249307479224357"/>
          <c:h val="0.34879032258064518"/>
        </c:manualLayout>
      </c:layout>
      <c:pie3DChart>
        <c:varyColors val="1"/>
        <c:dLbls>
          <c:showLegendKey val="0"/>
          <c:showVal val="0"/>
          <c:showCatName val="0"/>
          <c:showSerName val="0"/>
          <c:showPercent val="0"/>
          <c:showBubbleSize val="0"/>
          <c:showLeaderLines val="1"/>
        </c:dLbls>
      </c:pie3DChart>
    </c:plotArea>
    <c:legend>
      <c:legendPos val="r"/>
      <c:layout>
        <c:manualLayout>
          <c:xMode val="edge"/>
          <c:yMode val="edge"/>
          <c:x val="0.75623268698060941"/>
          <c:y val="0.34677419354838712"/>
          <c:w val="0.23822714681440577"/>
          <c:h val="0.24395161290322581"/>
        </c:manualLayout>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גיליון1!$B$1</c:f>
              <c:strCache>
                <c:ptCount val="1"/>
                <c:pt idx="0">
                  <c:v>0 Breadwinners</c:v>
                </c:pt>
              </c:strCache>
            </c:strRef>
          </c:tx>
          <c:invertIfNegative val="0"/>
          <c:cat>
            <c:strRef>
              <c:f>גיליון1!$A$2:$A$5</c:f>
              <c:strCache>
                <c:ptCount val="4"/>
                <c:pt idx="0">
                  <c:v>Arabs</c:v>
                </c:pt>
                <c:pt idx="1">
                  <c:v>Orthodox</c:v>
                </c:pt>
                <c:pt idx="2">
                  <c:v>Others</c:v>
                </c:pt>
                <c:pt idx="3">
                  <c:v>Total</c:v>
                </c:pt>
              </c:strCache>
            </c:strRef>
          </c:cat>
          <c:val>
            <c:numRef>
              <c:f>גיליון1!$B$2:$B$5</c:f>
              <c:numCache>
                <c:formatCode>General</c:formatCode>
                <c:ptCount val="4"/>
                <c:pt idx="0">
                  <c:v>88.6</c:v>
                </c:pt>
                <c:pt idx="1">
                  <c:v>91</c:v>
                </c:pt>
                <c:pt idx="2">
                  <c:v>59</c:v>
                </c:pt>
                <c:pt idx="3">
                  <c:v>71.400000000000006</c:v>
                </c:pt>
              </c:numCache>
            </c:numRef>
          </c:val>
        </c:ser>
        <c:ser>
          <c:idx val="1"/>
          <c:order val="1"/>
          <c:tx>
            <c:strRef>
              <c:f>גיליון1!$C$1</c:f>
              <c:strCache>
                <c:ptCount val="1"/>
                <c:pt idx="0">
                  <c:v>1 Breadwinners</c:v>
                </c:pt>
              </c:strCache>
            </c:strRef>
          </c:tx>
          <c:invertIfNegative val="0"/>
          <c:cat>
            <c:strRef>
              <c:f>גיליון1!$A$2:$A$5</c:f>
              <c:strCache>
                <c:ptCount val="4"/>
                <c:pt idx="0">
                  <c:v>Arabs</c:v>
                </c:pt>
                <c:pt idx="1">
                  <c:v>Orthodox</c:v>
                </c:pt>
                <c:pt idx="2">
                  <c:v>Others</c:v>
                </c:pt>
                <c:pt idx="3">
                  <c:v>Total</c:v>
                </c:pt>
              </c:strCache>
            </c:strRef>
          </c:cat>
          <c:val>
            <c:numRef>
              <c:f>גיליון1!$C$2:$C$5</c:f>
              <c:numCache>
                <c:formatCode>General</c:formatCode>
                <c:ptCount val="4"/>
                <c:pt idx="0">
                  <c:v>54.5</c:v>
                </c:pt>
                <c:pt idx="1">
                  <c:v>51.4</c:v>
                </c:pt>
                <c:pt idx="2">
                  <c:v>13.5</c:v>
                </c:pt>
                <c:pt idx="3">
                  <c:v>24.5</c:v>
                </c:pt>
              </c:numCache>
            </c:numRef>
          </c:val>
        </c:ser>
        <c:ser>
          <c:idx val="2"/>
          <c:order val="2"/>
          <c:tx>
            <c:strRef>
              <c:f>גיליון1!$D$1</c:f>
              <c:strCache>
                <c:ptCount val="1"/>
                <c:pt idx="0">
                  <c:v>2 Breadwinners</c:v>
                </c:pt>
              </c:strCache>
            </c:strRef>
          </c:tx>
          <c:invertIfNegative val="0"/>
          <c:cat>
            <c:strRef>
              <c:f>גיליון1!$A$2:$A$5</c:f>
              <c:strCache>
                <c:ptCount val="4"/>
                <c:pt idx="0">
                  <c:v>Arabs</c:v>
                </c:pt>
                <c:pt idx="1">
                  <c:v>Orthodox</c:v>
                </c:pt>
                <c:pt idx="2">
                  <c:v>Others</c:v>
                </c:pt>
                <c:pt idx="3">
                  <c:v>Total</c:v>
                </c:pt>
              </c:strCache>
            </c:strRef>
          </c:cat>
          <c:val>
            <c:numRef>
              <c:f>גיליון1!$D$2:$D$5</c:f>
              <c:numCache>
                <c:formatCode>General</c:formatCode>
                <c:ptCount val="4"/>
                <c:pt idx="0">
                  <c:v>10.6</c:v>
                </c:pt>
                <c:pt idx="1">
                  <c:v>13</c:v>
                </c:pt>
                <c:pt idx="2">
                  <c:v>2.1</c:v>
                </c:pt>
                <c:pt idx="3">
                  <c:v>3.1</c:v>
                </c:pt>
              </c:numCache>
            </c:numRef>
          </c:val>
        </c:ser>
        <c:dLbls>
          <c:showLegendKey val="0"/>
          <c:showVal val="0"/>
          <c:showCatName val="0"/>
          <c:showSerName val="0"/>
          <c:showPercent val="0"/>
          <c:showBubbleSize val="0"/>
        </c:dLbls>
        <c:gapWidth val="150"/>
        <c:axId val="39412096"/>
        <c:axId val="39413632"/>
      </c:barChart>
      <c:catAx>
        <c:axId val="39412096"/>
        <c:scaling>
          <c:orientation val="minMax"/>
        </c:scaling>
        <c:delete val="0"/>
        <c:axPos val="b"/>
        <c:numFmt formatCode="General" sourceLinked="0"/>
        <c:majorTickMark val="out"/>
        <c:minorTickMark val="none"/>
        <c:tickLblPos val="nextTo"/>
        <c:crossAx val="39413632"/>
        <c:crosses val="autoZero"/>
        <c:auto val="1"/>
        <c:lblAlgn val="ctr"/>
        <c:lblOffset val="100"/>
        <c:noMultiLvlLbl val="0"/>
      </c:catAx>
      <c:valAx>
        <c:axId val="39413632"/>
        <c:scaling>
          <c:orientation val="minMax"/>
        </c:scaling>
        <c:delete val="0"/>
        <c:axPos val="l"/>
        <c:majorGridlines/>
        <c:numFmt formatCode="General" sourceLinked="1"/>
        <c:majorTickMark val="out"/>
        <c:minorTickMark val="none"/>
        <c:tickLblPos val="nextTo"/>
        <c:crossAx val="394120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584048397862765E-3"/>
          <c:y val="4.247495535726383E-3"/>
          <c:w val="0.99013860321544966"/>
          <c:h val="0.88569051380063069"/>
        </c:manualLayout>
      </c:layout>
      <c:lineChart>
        <c:grouping val="standard"/>
        <c:varyColors val="0"/>
        <c:ser>
          <c:idx val="0"/>
          <c:order val="0"/>
          <c:tx>
            <c:strRef>
              <c:f>גיליון1!$B$1</c:f>
              <c:strCache>
                <c:ptCount val="1"/>
                <c:pt idx="0">
                  <c:v>Arab Men</c:v>
                </c:pt>
              </c:strCache>
            </c:strRef>
          </c:tx>
          <c:spPr>
            <a:ln w="57150">
              <a:solidFill>
                <a:srgbClr val="FF6600"/>
              </a:solidFill>
            </a:ln>
          </c:spPr>
          <c:marker>
            <c:spPr>
              <a:solidFill>
                <a:srgbClr val="FF6600"/>
              </a:solidFill>
              <a:ln>
                <a:solidFill>
                  <a:srgbClr val="FF6600"/>
                </a:solidFill>
              </a:ln>
            </c:spPr>
          </c:marker>
          <c:dPt>
            <c:idx val="1"/>
            <c:bubble3D val="0"/>
            <c:spPr>
              <a:ln w="57150">
                <a:solidFill>
                  <a:srgbClr val="FF6600"/>
                </a:solidFill>
              </a:ln>
            </c:spPr>
          </c:dPt>
          <c:dLbls>
            <c:dLbl>
              <c:idx val="0"/>
              <c:layout>
                <c:manualLayout>
                  <c:x val="-6.0752477509114798E-2"/>
                  <c:y val="-5.14830460014246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1349395479766035E-2"/>
                  <c:y val="-5.23538845546306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7583142154327173E-2"/>
                  <c:y val="-5.84240639928897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4209434126287647E-2"/>
                  <c:y val="-4.45591829665984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4624708160041446E-2"/>
                  <c:y val="-4.6383620117930152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2000"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גיליון1!$A$2:$A$6</c:f>
              <c:numCache>
                <c:formatCode>General</c:formatCode>
                <c:ptCount val="5"/>
                <c:pt idx="0">
                  <c:v>2001</c:v>
                </c:pt>
                <c:pt idx="1">
                  <c:v>2005</c:v>
                </c:pt>
                <c:pt idx="2">
                  <c:v>2008</c:v>
                </c:pt>
                <c:pt idx="3">
                  <c:v>2010</c:v>
                </c:pt>
                <c:pt idx="4">
                  <c:v>2013</c:v>
                </c:pt>
              </c:numCache>
            </c:numRef>
          </c:cat>
          <c:val>
            <c:numRef>
              <c:f>גיליון1!$B$2:$B$6</c:f>
              <c:numCache>
                <c:formatCode>General</c:formatCode>
                <c:ptCount val="5"/>
                <c:pt idx="0">
                  <c:v>9.1</c:v>
                </c:pt>
                <c:pt idx="1">
                  <c:v>9.6</c:v>
                </c:pt>
                <c:pt idx="2">
                  <c:v>10.6</c:v>
                </c:pt>
                <c:pt idx="3">
                  <c:v>12</c:v>
                </c:pt>
                <c:pt idx="4">
                  <c:v>12</c:v>
                </c:pt>
              </c:numCache>
            </c:numRef>
          </c:val>
          <c:smooth val="0"/>
        </c:ser>
        <c:ser>
          <c:idx val="1"/>
          <c:order val="1"/>
          <c:tx>
            <c:strRef>
              <c:f>גיליון1!$C$1</c:f>
              <c:strCache>
                <c:ptCount val="1"/>
                <c:pt idx="0">
                  <c:v>Arab women</c:v>
                </c:pt>
              </c:strCache>
            </c:strRef>
          </c:tx>
          <c:spPr>
            <a:ln w="57150">
              <a:solidFill>
                <a:srgbClr val="92D050"/>
              </a:solidFill>
            </a:ln>
          </c:spPr>
          <c:marker>
            <c:symbol val="diamond"/>
            <c:size val="11"/>
            <c:spPr>
              <a:solidFill>
                <a:srgbClr val="92D050"/>
              </a:solidFill>
              <a:ln>
                <a:solidFill>
                  <a:srgbClr val="92D050"/>
                </a:solidFill>
              </a:ln>
            </c:spPr>
          </c:marker>
          <c:dLbls>
            <c:dLbl>
              <c:idx val="0"/>
              <c:layout>
                <c:manualLayout>
                  <c:x val="-6.0189329037531193E-2"/>
                  <c:y val="5.30633442689375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1843764063439292E-2"/>
                  <c:y val="5.1593011057385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9367055788919108E-2"/>
                  <c:y val="5.53982564028834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778241615422879E-2"/>
                  <c:y val="5.10184325924570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6531596719730086E-2"/>
                  <c:y val="-5.2631578947368432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2000" b="1">
                    <a:solidFill>
                      <a:srgbClr val="92D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גיליון1!$A$2:$A$6</c:f>
              <c:numCache>
                <c:formatCode>General</c:formatCode>
                <c:ptCount val="5"/>
                <c:pt idx="0">
                  <c:v>2001</c:v>
                </c:pt>
                <c:pt idx="1">
                  <c:v>2005</c:v>
                </c:pt>
                <c:pt idx="2">
                  <c:v>2008</c:v>
                </c:pt>
                <c:pt idx="3">
                  <c:v>2010</c:v>
                </c:pt>
                <c:pt idx="4">
                  <c:v>2013</c:v>
                </c:pt>
              </c:numCache>
            </c:numRef>
          </c:cat>
          <c:val>
            <c:numRef>
              <c:f>גיליון1!$C$2:$C$6</c:f>
              <c:numCache>
                <c:formatCode>General</c:formatCode>
                <c:ptCount val="5"/>
                <c:pt idx="0">
                  <c:v>5.2</c:v>
                </c:pt>
                <c:pt idx="1">
                  <c:v>7.5</c:v>
                </c:pt>
                <c:pt idx="2">
                  <c:v>10.6</c:v>
                </c:pt>
                <c:pt idx="3">
                  <c:v>12</c:v>
                </c:pt>
                <c:pt idx="4">
                  <c:v>13</c:v>
                </c:pt>
              </c:numCache>
            </c:numRef>
          </c:val>
          <c:smooth val="0"/>
        </c:ser>
        <c:dLbls>
          <c:showLegendKey val="0"/>
          <c:showVal val="0"/>
          <c:showCatName val="0"/>
          <c:showSerName val="0"/>
          <c:showPercent val="0"/>
          <c:showBubbleSize val="0"/>
        </c:dLbls>
        <c:marker val="1"/>
        <c:smooth val="0"/>
        <c:axId val="39512704"/>
        <c:axId val="39534976"/>
      </c:lineChart>
      <c:catAx>
        <c:axId val="39512704"/>
        <c:scaling>
          <c:orientation val="minMax"/>
        </c:scaling>
        <c:delete val="0"/>
        <c:axPos val="b"/>
        <c:numFmt formatCode="General" sourceLinked="1"/>
        <c:majorTickMark val="none"/>
        <c:minorTickMark val="none"/>
        <c:tickLblPos val="nextTo"/>
        <c:txPr>
          <a:bodyPr/>
          <a:lstStyle/>
          <a:p>
            <a:pPr>
              <a:defRPr sz="1366"/>
            </a:pPr>
            <a:endParaRPr lang="en-US"/>
          </a:p>
        </c:txPr>
        <c:crossAx val="39534976"/>
        <c:crosses val="autoZero"/>
        <c:auto val="1"/>
        <c:lblAlgn val="ctr"/>
        <c:lblOffset val="100"/>
        <c:noMultiLvlLbl val="0"/>
      </c:catAx>
      <c:valAx>
        <c:axId val="39534976"/>
        <c:scaling>
          <c:orientation val="minMax"/>
        </c:scaling>
        <c:delete val="1"/>
        <c:axPos val="l"/>
        <c:numFmt formatCode="General" sourceLinked="1"/>
        <c:majorTickMark val="out"/>
        <c:minorTickMark val="none"/>
        <c:tickLblPos val="none"/>
        <c:crossAx val="39512704"/>
        <c:crosses val="autoZero"/>
        <c:crossBetween val="between"/>
      </c:valAx>
      <c:spPr>
        <a:noFill/>
        <a:ln w="24789">
          <a:noFill/>
        </a:ln>
      </c:spPr>
    </c:plotArea>
    <c:legend>
      <c:legendPos val="r"/>
      <c:layout>
        <c:manualLayout>
          <c:xMode val="edge"/>
          <c:yMode val="edge"/>
          <c:x val="0.56421103510971971"/>
          <c:y val="0.71873182391499169"/>
          <c:w val="0.43367836905676527"/>
          <c:h val="0.10778949397779332"/>
        </c:manualLayout>
      </c:layout>
      <c:overlay val="0"/>
      <c:txPr>
        <a:bodyPr/>
        <a:lstStyle/>
        <a:p>
          <a:pPr>
            <a:defRPr sz="1600"/>
          </a:pPr>
          <a:endParaRPr lang="en-US"/>
        </a:p>
      </c:txPr>
    </c:legend>
    <c:plotVisOnly val="1"/>
    <c:dispBlanksAs val="gap"/>
    <c:showDLblsOverMax val="0"/>
  </c:chart>
  <c:txPr>
    <a:bodyPr/>
    <a:lstStyle/>
    <a:p>
      <a:pPr>
        <a:defRPr sz="1757"/>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614659359940252E-3"/>
          <c:y val="0"/>
          <c:w val="0.99013860321544966"/>
          <c:h val="0.88569051380063002"/>
        </c:manualLayout>
      </c:layout>
      <c:lineChart>
        <c:grouping val="standard"/>
        <c:varyColors val="0"/>
        <c:ser>
          <c:idx val="0"/>
          <c:order val="0"/>
          <c:tx>
            <c:strRef>
              <c:f>גיליון1!$B$1</c:f>
              <c:strCache>
                <c:ptCount val="1"/>
                <c:pt idx="0">
                  <c:v>Jews</c:v>
                </c:pt>
              </c:strCache>
            </c:strRef>
          </c:tx>
          <c:spPr>
            <a:ln w="57150"/>
          </c:spPr>
          <c:dLbls>
            <c:numFmt formatCode="#,##0" sourceLinked="0"/>
            <c:spPr>
              <a:noFill/>
              <a:ln>
                <a:noFill/>
              </a:ln>
              <a:effectLst/>
            </c:spPr>
            <c:txPr>
              <a:bodyPr/>
              <a:lstStyle/>
              <a:p>
                <a:pPr>
                  <a:defRPr sz="2000" b="1">
                    <a:solidFill>
                      <a:schemeClr val="tx2">
                        <a:lumMod val="60000"/>
                        <a:lumOff val="4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גיליון1!$A$2:$A$7</c:f>
              <c:numCache>
                <c:formatCode>General</c:formatCode>
                <c:ptCount val="4"/>
                <c:pt idx="0">
                  <c:v>1980</c:v>
                </c:pt>
                <c:pt idx="1">
                  <c:v>1990</c:v>
                </c:pt>
                <c:pt idx="2">
                  <c:v>2000</c:v>
                </c:pt>
                <c:pt idx="3">
                  <c:v>2010</c:v>
                </c:pt>
              </c:numCache>
            </c:numRef>
          </c:cat>
          <c:val>
            <c:numRef>
              <c:f>גיליון1!$B$2:$B$7</c:f>
              <c:numCache>
                <c:formatCode>General</c:formatCode>
                <c:ptCount val="4"/>
                <c:pt idx="0">
                  <c:v>11.2</c:v>
                </c:pt>
                <c:pt idx="1">
                  <c:v>12.3</c:v>
                </c:pt>
                <c:pt idx="2">
                  <c:v>13</c:v>
                </c:pt>
                <c:pt idx="3">
                  <c:v>13.9</c:v>
                </c:pt>
              </c:numCache>
            </c:numRef>
          </c:val>
          <c:smooth val="0"/>
        </c:ser>
        <c:ser>
          <c:idx val="1"/>
          <c:order val="1"/>
          <c:tx>
            <c:strRef>
              <c:f>גיליון1!$C$1</c:f>
              <c:strCache>
                <c:ptCount val="1"/>
                <c:pt idx="0">
                  <c:v>Arabs</c:v>
                </c:pt>
              </c:strCache>
            </c:strRef>
          </c:tx>
          <c:spPr>
            <a:ln w="57150"/>
          </c:spPr>
          <c:dLbls>
            <c:dLbl>
              <c:idx val="0"/>
              <c:layout>
                <c:manualLayout>
                  <c:x val="-4.7238698726784781E-2"/>
                  <c:y val="3.49076818262023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1843764063439216E-2"/>
                  <c:y val="5.1593011057385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9.6539601134438546E-3"/>
                  <c:y val="5.53983432009743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0446019198034792E-2"/>
                  <c:y val="5.36120986557049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2433227136465588E-2"/>
                  <c:y val="5.37086973996356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5614233354552313E-2"/>
                  <c:y val="5.1873321264957466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20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גיליון1!$A$2:$A$7</c:f>
              <c:numCache>
                <c:formatCode>General</c:formatCode>
                <c:ptCount val="4"/>
                <c:pt idx="0">
                  <c:v>1980</c:v>
                </c:pt>
                <c:pt idx="1">
                  <c:v>1990</c:v>
                </c:pt>
                <c:pt idx="2">
                  <c:v>2000</c:v>
                </c:pt>
                <c:pt idx="3">
                  <c:v>2010</c:v>
                </c:pt>
              </c:numCache>
            </c:numRef>
          </c:cat>
          <c:val>
            <c:numRef>
              <c:f>גיליון1!$C$2:$C$7</c:f>
              <c:numCache>
                <c:formatCode>General</c:formatCode>
                <c:ptCount val="4"/>
                <c:pt idx="0">
                  <c:v>8.2000000000000011</c:v>
                </c:pt>
                <c:pt idx="1">
                  <c:v>9</c:v>
                </c:pt>
                <c:pt idx="2">
                  <c:v>9.8000000000000007</c:v>
                </c:pt>
                <c:pt idx="3">
                  <c:v>10.9</c:v>
                </c:pt>
              </c:numCache>
            </c:numRef>
          </c:val>
          <c:smooth val="0"/>
        </c:ser>
        <c:dLbls>
          <c:showLegendKey val="0"/>
          <c:showVal val="0"/>
          <c:showCatName val="0"/>
          <c:showSerName val="0"/>
          <c:showPercent val="0"/>
          <c:showBubbleSize val="0"/>
        </c:dLbls>
        <c:marker val="1"/>
        <c:smooth val="0"/>
        <c:axId val="39577088"/>
        <c:axId val="39578624"/>
      </c:lineChart>
      <c:catAx>
        <c:axId val="39577088"/>
        <c:scaling>
          <c:orientation val="minMax"/>
        </c:scaling>
        <c:delete val="0"/>
        <c:axPos val="b"/>
        <c:numFmt formatCode="General" sourceLinked="1"/>
        <c:majorTickMark val="none"/>
        <c:minorTickMark val="none"/>
        <c:tickLblPos val="nextTo"/>
        <c:txPr>
          <a:bodyPr/>
          <a:lstStyle/>
          <a:p>
            <a:pPr>
              <a:defRPr sz="1366"/>
            </a:pPr>
            <a:endParaRPr lang="en-US"/>
          </a:p>
        </c:txPr>
        <c:crossAx val="39578624"/>
        <c:crosses val="autoZero"/>
        <c:auto val="1"/>
        <c:lblAlgn val="ctr"/>
        <c:lblOffset val="100"/>
        <c:noMultiLvlLbl val="0"/>
      </c:catAx>
      <c:valAx>
        <c:axId val="39578624"/>
        <c:scaling>
          <c:orientation val="minMax"/>
          <c:max val="14"/>
          <c:min val="6"/>
        </c:scaling>
        <c:delete val="1"/>
        <c:axPos val="l"/>
        <c:numFmt formatCode="General" sourceLinked="1"/>
        <c:majorTickMark val="out"/>
        <c:minorTickMark val="none"/>
        <c:tickLblPos val="none"/>
        <c:crossAx val="39577088"/>
        <c:crosses val="autoZero"/>
        <c:crossBetween val="between"/>
      </c:valAx>
      <c:spPr>
        <a:noFill/>
        <a:ln w="24789">
          <a:noFill/>
        </a:ln>
      </c:spPr>
    </c:plotArea>
    <c:legend>
      <c:legendPos val="r"/>
      <c:layout>
        <c:manualLayout>
          <c:xMode val="edge"/>
          <c:yMode val="edge"/>
          <c:x val="0.78822564364085879"/>
          <c:y val="0.76282414699020384"/>
          <c:w val="0.20516579885859831"/>
          <c:h val="0.13141922139370141"/>
        </c:manualLayout>
      </c:layout>
      <c:overlay val="0"/>
      <c:txPr>
        <a:bodyPr/>
        <a:lstStyle/>
        <a:p>
          <a:pPr>
            <a:defRPr sz="1600"/>
          </a:pPr>
          <a:endParaRPr lang="en-US"/>
        </a:p>
      </c:txPr>
    </c:legend>
    <c:plotVisOnly val="1"/>
    <c:dispBlanksAs val="gap"/>
    <c:showDLblsOverMax val="0"/>
  </c:chart>
  <c:txPr>
    <a:bodyPr/>
    <a:lstStyle/>
    <a:p>
      <a:pPr>
        <a:defRPr sz="1757"/>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69AFD-C470-4B2E-9B7D-D3FCC8D237CE}" type="doc">
      <dgm:prSet loTypeId="urn:microsoft.com/office/officeart/2005/8/layout/lProcess2" loCatId="list" qsTypeId="urn:microsoft.com/office/officeart/2005/8/quickstyle/3d3" qsCatId="3D" csTypeId="urn:microsoft.com/office/officeart/2005/8/colors/colorful5" csCatId="colorful" phldr="1"/>
      <dgm:spPr/>
      <dgm:t>
        <a:bodyPr/>
        <a:lstStyle/>
        <a:p>
          <a:pPr rtl="1"/>
          <a:endParaRPr lang="he-IL"/>
        </a:p>
      </dgm:t>
    </dgm:pt>
    <dgm:pt modelId="{485F8D1B-572B-4068-8737-332C27FC0325}">
      <dgm:prSet phldrT="[Text]" custT="1"/>
      <dgm:spPr>
        <a:gradFill rotWithShape="0">
          <a:gsLst>
            <a:gs pos="0">
              <a:schemeClr val="accent1">
                <a:lumMod val="5000"/>
                <a:lumOff val="95000"/>
              </a:schemeClr>
            </a:gs>
            <a:gs pos="74000">
              <a:srgbClr val="92D050"/>
            </a:gs>
            <a:gs pos="83000">
              <a:srgbClr val="92D050"/>
            </a:gs>
          </a:gsLst>
          <a:lin ang="5400000" scaled="1"/>
        </a:gradFill>
      </dgm:spPr>
      <dgm:t>
        <a:bodyPr/>
        <a:lstStyle/>
        <a:p>
          <a:pPr rtl="1"/>
          <a:r>
            <a:rPr lang="en-US" sz="3200" smtClean="0">
              <a:solidFill>
                <a:schemeClr val="tx2">
                  <a:lumMod val="75000"/>
                  <a:lumOff val="25000"/>
                </a:schemeClr>
              </a:solidFill>
            </a:rPr>
            <a:t>Access </a:t>
          </a:r>
          <a:r>
            <a:rPr lang="en-US" sz="3200" dirty="0" smtClean="0">
              <a:solidFill>
                <a:schemeClr val="tx2">
                  <a:lumMod val="75000"/>
                  <a:lumOff val="25000"/>
                </a:schemeClr>
              </a:solidFill>
            </a:rPr>
            <a:t>to Market</a:t>
          </a:r>
          <a:endParaRPr lang="he-IL" sz="3200" dirty="0">
            <a:solidFill>
              <a:schemeClr val="tx2">
                <a:lumMod val="75000"/>
                <a:lumOff val="25000"/>
              </a:schemeClr>
            </a:solidFill>
          </a:endParaRPr>
        </a:p>
      </dgm:t>
    </dgm:pt>
    <dgm:pt modelId="{7FC27D5A-2326-4AB1-B4F8-812C6F23665F}" type="parTrans" cxnId="{3633CB6E-0C31-49ED-93DE-436EFB34B810}">
      <dgm:prSet/>
      <dgm:spPr/>
      <dgm:t>
        <a:bodyPr/>
        <a:lstStyle/>
        <a:p>
          <a:pPr rtl="1"/>
          <a:endParaRPr lang="he-IL"/>
        </a:p>
      </dgm:t>
    </dgm:pt>
    <dgm:pt modelId="{F94CBE89-E65E-41B6-BAC4-A2EB813A87F8}" type="sibTrans" cxnId="{3633CB6E-0C31-49ED-93DE-436EFB34B810}">
      <dgm:prSet/>
      <dgm:spPr/>
      <dgm:t>
        <a:bodyPr/>
        <a:lstStyle/>
        <a:p>
          <a:pPr rtl="1"/>
          <a:endParaRPr lang="he-IL"/>
        </a:p>
      </dgm:t>
    </dgm:pt>
    <dgm:pt modelId="{AA326A37-6546-45DD-B84C-7382B4A0769E}">
      <dgm:prSet phldrT="[Text]" custT="1">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pPr rtl="1"/>
          <a:r>
            <a:rPr lang="en-US" sz="2400" b="1" dirty="0" smtClean="0">
              <a:solidFill>
                <a:schemeClr val="bg1"/>
              </a:solidFill>
            </a:rPr>
            <a:t>Export Encouragement</a:t>
          </a:r>
          <a:endParaRPr lang="he-IL" sz="2400" b="1" dirty="0">
            <a:solidFill>
              <a:schemeClr val="bg1"/>
            </a:solidFill>
          </a:endParaRPr>
        </a:p>
      </dgm:t>
    </dgm:pt>
    <dgm:pt modelId="{126FA9E3-EB5E-40CA-A5FD-162C3E312E5C}" type="parTrans" cxnId="{110B02A3-6DCA-4878-A8F3-02C7B5ECE693}">
      <dgm:prSet/>
      <dgm:spPr/>
      <dgm:t>
        <a:bodyPr/>
        <a:lstStyle/>
        <a:p>
          <a:pPr rtl="1"/>
          <a:endParaRPr lang="he-IL"/>
        </a:p>
      </dgm:t>
    </dgm:pt>
    <dgm:pt modelId="{F5B62A62-1FCC-4AE9-B46D-8E5272013796}" type="sibTrans" cxnId="{110B02A3-6DCA-4878-A8F3-02C7B5ECE693}">
      <dgm:prSet/>
      <dgm:spPr/>
      <dgm:t>
        <a:bodyPr/>
        <a:lstStyle/>
        <a:p>
          <a:pPr rtl="1"/>
          <a:endParaRPr lang="he-IL"/>
        </a:p>
      </dgm:t>
    </dgm:pt>
    <dgm:pt modelId="{3A7FA9AD-1FCC-4AF8-8FB4-0E435F767AE2}">
      <dgm:prSet phldrT="[Text]" custT="1"/>
      <dgm:spPr>
        <a:gradFill rotWithShape="0">
          <a:gsLst>
            <a:gs pos="0">
              <a:schemeClr val="accent1">
                <a:lumMod val="5000"/>
                <a:lumOff val="95000"/>
              </a:schemeClr>
            </a:gs>
            <a:gs pos="74000">
              <a:srgbClr val="92D050"/>
            </a:gs>
            <a:gs pos="83000">
              <a:srgbClr val="92D050"/>
            </a:gs>
          </a:gsLst>
          <a:lin ang="5400000" scaled="1"/>
        </a:gradFill>
      </dgm:spPr>
      <dgm:t>
        <a:bodyPr/>
        <a:lstStyle/>
        <a:p>
          <a:pPr rtl="1"/>
          <a:r>
            <a:rPr lang="en-US" sz="3200" dirty="0" smtClean="0">
              <a:solidFill>
                <a:schemeClr val="tx2">
                  <a:lumMod val="75000"/>
                  <a:lumOff val="25000"/>
                </a:schemeClr>
              </a:solidFill>
            </a:rPr>
            <a:t>Access to know How</a:t>
          </a:r>
          <a:endParaRPr lang="he-IL" sz="3200" dirty="0">
            <a:solidFill>
              <a:schemeClr val="tx2">
                <a:lumMod val="75000"/>
                <a:lumOff val="25000"/>
              </a:schemeClr>
            </a:solidFill>
          </a:endParaRPr>
        </a:p>
      </dgm:t>
    </dgm:pt>
    <dgm:pt modelId="{EE81443C-A270-4DA0-B9A7-7175ED4A12AD}" type="parTrans" cxnId="{0D071B4E-560A-4113-B23D-9BD7235E9598}">
      <dgm:prSet/>
      <dgm:spPr/>
      <dgm:t>
        <a:bodyPr/>
        <a:lstStyle/>
        <a:p>
          <a:pPr rtl="1"/>
          <a:endParaRPr lang="he-IL"/>
        </a:p>
      </dgm:t>
    </dgm:pt>
    <dgm:pt modelId="{6E769411-7288-45C2-A4CD-10C5E1B3439E}" type="sibTrans" cxnId="{0D071B4E-560A-4113-B23D-9BD7235E9598}">
      <dgm:prSet/>
      <dgm:spPr/>
      <dgm:t>
        <a:bodyPr/>
        <a:lstStyle/>
        <a:p>
          <a:pPr rtl="1"/>
          <a:endParaRPr lang="he-IL"/>
        </a:p>
      </dgm:t>
    </dgm:pt>
    <dgm:pt modelId="{C7C5240F-A6EF-47BB-9B0F-45DE78849897}">
      <dgm:prSet phldrT="[Text]" custT="1">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pPr rtl="1"/>
          <a:r>
            <a:rPr lang="en-US" sz="2400" b="1" dirty="0" smtClean="0">
              <a:solidFill>
                <a:schemeClr val="bg1"/>
              </a:solidFill>
            </a:rPr>
            <a:t>Business Incubators</a:t>
          </a:r>
          <a:endParaRPr lang="he-IL" sz="2400" b="1" dirty="0">
            <a:solidFill>
              <a:schemeClr val="bg1"/>
            </a:solidFill>
          </a:endParaRPr>
        </a:p>
      </dgm:t>
    </dgm:pt>
    <dgm:pt modelId="{EE29E3DD-4FCF-4E61-B159-4D7BD05BE111}" type="parTrans" cxnId="{4A844D61-FF39-4490-B1FC-71225A480FEF}">
      <dgm:prSet/>
      <dgm:spPr/>
      <dgm:t>
        <a:bodyPr/>
        <a:lstStyle/>
        <a:p>
          <a:pPr rtl="1"/>
          <a:endParaRPr lang="he-IL"/>
        </a:p>
      </dgm:t>
    </dgm:pt>
    <dgm:pt modelId="{8DD4B82C-906F-4522-B6F7-502E6C279DA1}" type="sibTrans" cxnId="{4A844D61-FF39-4490-B1FC-71225A480FEF}">
      <dgm:prSet/>
      <dgm:spPr/>
      <dgm:t>
        <a:bodyPr/>
        <a:lstStyle/>
        <a:p>
          <a:pPr rtl="1"/>
          <a:endParaRPr lang="he-IL"/>
        </a:p>
      </dgm:t>
    </dgm:pt>
    <dgm:pt modelId="{DF547AFF-2364-4DDC-B133-13E0F5484AF8}">
      <dgm:prSet custT="1">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pPr rtl="0"/>
          <a:r>
            <a:rPr lang="en-US" sz="2400" b="1" dirty="0" smtClean="0">
              <a:solidFill>
                <a:schemeClr val="bg1"/>
              </a:solidFill>
            </a:rPr>
            <a:t>Entrepreneurship &amp;</a:t>
          </a:r>
          <a:endParaRPr lang="he-IL" sz="2400" b="1" dirty="0" smtClean="0">
            <a:solidFill>
              <a:schemeClr val="bg1"/>
            </a:solidFill>
          </a:endParaRPr>
        </a:p>
        <a:p>
          <a:pPr rtl="1"/>
          <a:r>
            <a:rPr lang="en-US" sz="2400" b="1" dirty="0" smtClean="0">
              <a:solidFill>
                <a:schemeClr val="bg1"/>
              </a:solidFill>
            </a:rPr>
            <a:t>Technological Innovation</a:t>
          </a:r>
          <a:endParaRPr lang="he-IL" sz="2400" b="1" dirty="0" smtClean="0">
            <a:solidFill>
              <a:schemeClr val="bg1"/>
            </a:solidFill>
          </a:endParaRPr>
        </a:p>
      </dgm:t>
    </dgm:pt>
    <dgm:pt modelId="{7DA0F4BF-E973-4E81-B79F-C0F11A1329A6}" type="parTrans" cxnId="{AE31EA81-2251-4B04-A828-B2748B4B91FD}">
      <dgm:prSet/>
      <dgm:spPr/>
      <dgm:t>
        <a:bodyPr/>
        <a:lstStyle/>
        <a:p>
          <a:pPr rtl="1"/>
          <a:endParaRPr lang="he-IL"/>
        </a:p>
      </dgm:t>
    </dgm:pt>
    <dgm:pt modelId="{FCAEB57C-2C6C-4364-AF9B-EB017515F870}" type="sibTrans" cxnId="{AE31EA81-2251-4B04-A828-B2748B4B91FD}">
      <dgm:prSet/>
      <dgm:spPr/>
      <dgm:t>
        <a:bodyPr/>
        <a:lstStyle/>
        <a:p>
          <a:pPr rtl="1"/>
          <a:endParaRPr lang="he-IL"/>
        </a:p>
      </dgm:t>
    </dgm:pt>
    <dgm:pt modelId="{0AA0193F-C869-41C4-8A28-F5FDC10B7C4F}">
      <dgm:prSet custT="1">
        <dgm:style>
          <a:lnRef idx="3">
            <a:schemeClr val="lt1"/>
          </a:lnRef>
          <a:fillRef idx="1">
            <a:schemeClr val="accent3"/>
          </a:fillRef>
          <a:effectRef idx="1">
            <a:schemeClr val="accent3"/>
          </a:effectRef>
          <a:fontRef idx="minor">
            <a:schemeClr val="lt1"/>
          </a:fontRef>
        </dgm:style>
      </dgm:prSet>
      <dgm:spPr>
        <a:solidFill>
          <a:srgbClr val="92D050"/>
        </a:solidFill>
      </dgm:spPr>
      <dgm:t>
        <a:bodyPr/>
        <a:lstStyle/>
        <a:p>
          <a:pPr rtl="1"/>
          <a:r>
            <a:rPr lang="en-US" sz="2400" b="1" dirty="0" smtClean="0">
              <a:solidFill>
                <a:schemeClr val="bg1"/>
              </a:solidFill>
            </a:rPr>
            <a:t>Business and Government Procurement</a:t>
          </a:r>
          <a:endParaRPr lang="he-IL" sz="2400" b="1" dirty="0">
            <a:solidFill>
              <a:schemeClr val="bg1"/>
            </a:solidFill>
          </a:endParaRPr>
        </a:p>
      </dgm:t>
    </dgm:pt>
    <dgm:pt modelId="{0CD332E2-C512-44C9-971C-BAA5028A8299}" type="sibTrans" cxnId="{B343B0E2-CF21-4BB2-927A-A467FF68B461}">
      <dgm:prSet/>
      <dgm:spPr/>
      <dgm:t>
        <a:bodyPr/>
        <a:lstStyle/>
        <a:p>
          <a:pPr rtl="1"/>
          <a:endParaRPr lang="he-IL"/>
        </a:p>
      </dgm:t>
    </dgm:pt>
    <dgm:pt modelId="{68D02E02-5CF1-4A31-A0C8-FA8D09564740}" type="parTrans" cxnId="{B343B0E2-CF21-4BB2-927A-A467FF68B461}">
      <dgm:prSet/>
      <dgm:spPr/>
      <dgm:t>
        <a:bodyPr/>
        <a:lstStyle/>
        <a:p>
          <a:pPr rtl="1"/>
          <a:endParaRPr lang="he-IL"/>
        </a:p>
      </dgm:t>
    </dgm:pt>
    <dgm:pt modelId="{CB6E9894-BED7-41A7-9A78-A0A5B1E40BE0}" type="pres">
      <dgm:prSet presAssocID="{E0C69AFD-C470-4B2E-9B7D-D3FCC8D237CE}" presName="theList" presStyleCnt="0">
        <dgm:presLayoutVars>
          <dgm:dir/>
          <dgm:animLvl val="lvl"/>
          <dgm:resizeHandles val="exact"/>
        </dgm:presLayoutVars>
      </dgm:prSet>
      <dgm:spPr/>
      <dgm:t>
        <a:bodyPr/>
        <a:lstStyle/>
        <a:p>
          <a:pPr rtl="1"/>
          <a:endParaRPr lang="he-IL"/>
        </a:p>
      </dgm:t>
    </dgm:pt>
    <dgm:pt modelId="{42BBE816-F879-4495-A570-1F93E774F9C6}" type="pres">
      <dgm:prSet presAssocID="{485F8D1B-572B-4068-8737-332C27FC0325}" presName="compNode" presStyleCnt="0"/>
      <dgm:spPr/>
    </dgm:pt>
    <dgm:pt modelId="{28E814AA-056F-493E-BA2A-BCD4FBDB4496}" type="pres">
      <dgm:prSet presAssocID="{485F8D1B-572B-4068-8737-332C27FC0325}" presName="aNode" presStyleLbl="bgShp" presStyleIdx="0" presStyleCnt="2" custLinFactNeighborX="-20104" custLinFactNeighborY="1382"/>
      <dgm:spPr/>
      <dgm:t>
        <a:bodyPr/>
        <a:lstStyle/>
        <a:p>
          <a:pPr rtl="1"/>
          <a:endParaRPr lang="he-IL"/>
        </a:p>
      </dgm:t>
    </dgm:pt>
    <dgm:pt modelId="{9B28300D-5484-494B-837D-1E8E31B8A1FA}" type="pres">
      <dgm:prSet presAssocID="{485F8D1B-572B-4068-8737-332C27FC0325}" presName="textNode" presStyleLbl="bgShp" presStyleIdx="0" presStyleCnt="2"/>
      <dgm:spPr/>
      <dgm:t>
        <a:bodyPr/>
        <a:lstStyle/>
        <a:p>
          <a:pPr rtl="1"/>
          <a:endParaRPr lang="he-IL"/>
        </a:p>
      </dgm:t>
    </dgm:pt>
    <dgm:pt modelId="{0F65EC97-53EE-41C7-9445-CE822CD365D8}" type="pres">
      <dgm:prSet presAssocID="{485F8D1B-572B-4068-8737-332C27FC0325}" presName="compChildNode" presStyleCnt="0"/>
      <dgm:spPr/>
    </dgm:pt>
    <dgm:pt modelId="{37D553D5-C380-4323-A9D3-449C83E19EEC}" type="pres">
      <dgm:prSet presAssocID="{485F8D1B-572B-4068-8737-332C27FC0325}" presName="theInnerList" presStyleCnt="0"/>
      <dgm:spPr/>
    </dgm:pt>
    <dgm:pt modelId="{207E0F18-865F-416E-8909-50BE6166450F}" type="pres">
      <dgm:prSet presAssocID="{AA326A37-6546-45DD-B84C-7382B4A0769E}" presName="childNode" presStyleLbl="node1" presStyleIdx="0" presStyleCnt="4" custScaleX="104585" custScaleY="45681" custLinFactNeighborX="-125" custLinFactNeighborY="11050">
        <dgm:presLayoutVars>
          <dgm:bulletEnabled val="1"/>
        </dgm:presLayoutVars>
      </dgm:prSet>
      <dgm:spPr/>
      <dgm:t>
        <a:bodyPr/>
        <a:lstStyle/>
        <a:p>
          <a:pPr rtl="1"/>
          <a:endParaRPr lang="he-IL"/>
        </a:p>
      </dgm:t>
    </dgm:pt>
    <dgm:pt modelId="{DA08A9B6-BD0A-457F-A2A1-384DDA9B0D6F}" type="pres">
      <dgm:prSet presAssocID="{AA326A37-6546-45DD-B84C-7382B4A0769E}" presName="aSpace2" presStyleCnt="0"/>
      <dgm:spPr/>
    </dgm:pt>
    <dgm:pt modelId="{80A44197-6231-49AF-AB67-E86ADC039D69}" type="pres">
      <dgm:prSet presAssocID="{0AA0193F-C869-41C4-8A28-F5FDC10B7C4F}" presName="childNode" presStyleLbl="node1" presStyleIdx="1" presStyleCnt="4" custScaleX="104835" custScaleY="47804" custLinFactNeighborY="-11698">
        <dgm:presLayoutVars>
          <dgm:bulletEnabled val="1"/>
        </dgm:presLayoutVars>
      </dgm:prSet>
      <dgm:spPr/>
      <dgm:t>
        <a:bodyPr/>
        <a:lstStyle/>
        <a:p>
          <a:pPr rtl="1"/>
          <a:endParaRPr lang="he-IL"/>
        </a:p>
      </dgm:t>
    </dgm:pt>
    <dgm:pt modelId="{BDAD9B93-0C6C-483D-A9AC-252D11B4A19D}" type="pres">
      <dgm:prSet presAssocID="{485F8D1B-572B-4068-8737-332C27FC0325}" presName="aSpace" presStyleCnt="0"/>
      <dgm:spPr/>
    </dgm:pt>
    <dgm:pt modelId="{A7A7CB26-BF0A-49D2-AB40-6B54B15CDF69}" type="pres">
      <dgm:prSet presAssocID="{3A7FA9AD-1FCC-4AF8-8FB4-0E435F767AE2}" presName="compNode" presStyleCnt="0"/>
      <dgm:spPr/>
    </dgm:pt>
    <dgm:pt modelId="{1DC30CD1-9D69-4F7C-A68B-5FA3C1047350}" type="pres">
      <dgm:prSet presAssocID="{3A7FA9AD-1FCC-4AF8-8FB4-0E435F767AE2}" presName="aNode" presStyleLbl="bgShp" presStyleIdx="1" presStyleCnt="2" custLinFactNeighborX="35036" custLinFactNeighborY="-1292"/>
      <dgm:spPr/>
      <dgm:t>
        <a:bodyPr/>
        <a:lstStyle/>
        <a:p>
          <a:pPr rtl="1"/>
          <a:endParaRPr lang="he-IL"/>
        </a:p>
      </dgm:t>
    </dgm:pt>
    <dgm:pt modelId="{53B22CBD-E6C7-4BE8-A2D8-8EC152683910}" type="pres">
      <dgm:prSet presAssocID="{3A7FA9AD-1FCC-4AF8-8FB4-0E435F767AE2}" presName="textNode" presStyleLbl="bgShp" presStyleIdx="1" presStyleCnt="2"/>
      <dgm:spPr/>
      <dgm:t>
        <a:bodyPr/>
        <a:lstStyle/>
        <a:p>
          <a:pPr rtl="1"/>
          <a:endParaRPr lang="he-IL"/>
        </a:p>
      </dgm:t>
    </dgm:pt>
    <dgm:pt modelId="{C16463C8-5529-4D53-99EC-573766605DC6}" type="pres">
      <dgm:prSet presAssocID="{3A7FA9AD-1FCC-4AF8-8FB4-0E435F767AE2}" presName="compChildNode" presStyleCnt="0"/>
      <dgm:spPr/>
    </dgm:pt>
    <dgm:pt modelId="{30C60A5C-95E0-46BE-A43B-E275AE0E3DD4}" type="pres">
      <dgm:prSet presAssocID="{3A7FA9AD-1FCC-4AF8-8FB4-0E435F767AE2}" presName="theInnerList" presStyleCnt="0"/>
      <dgm:spPr/>
    </dgm:pt>
    <dgm:pt modelId="{E7844925-C4CD-4872-AEDC-6C10AF170F5C}" type="pres">
      <dgm:prSet presAssocID="{C7C5240F-A6EF-47BB-9B0F-45DE78849897}" presName="childNode" presStyleLbl="node1" presStyleIdx="2" presStyleCnt="4" custScaleX="108063" custScaleY="78836" custLinFactNeighborY="37003">
        <dgm:presLayoutVars>
          <dgm:bulletEnabled val="1"/>
        </dgm:presLayoutVars>
      </dgm:prSet>
      <dgm:spPr/>
      <dgm:t>
        <a:bodyPr/>
        <a:lstStyle/>
        <a:p>
          <a:pPr rtl="1"/>
          <a:endParaRPr lang="he-IL"/>
        </a:p>
      </dgm:t>
    </dgm:pt>
    <dgm:pt modelId="{AE883E2A-FA1C-48C0-B1B5-01E27A50504F}" type="pres">
      <dgm:prSet presAssocID="{C7C5240F-A6EF-47BB-9B0F-45DE78849897}" presName="aSpace2" presStyleCnt="0"/>
      <dgm:spPr/>
    </dgm:pt>
    <dgm:pt modelId="{E929AD94-4306-49C7-9B56-E4C2D4AE47A2}" type="pres">
      <dgm:prSet presAssocID="{DF547AFF-2364-4DDC-B133-13E0F5484AF8}" presName="childNode" presStyleLbl="node1" presStyleIdx="3" presStyleCnt="4" custScaleX="122449">
        <dgm:presLayoutVars>
          <dgm:bulletEnabled val="1"/>
        </dgm:presLayoutVars>
      </dgm:prSet>
      <dgm:spPr/>
      <dgm:t>
        <a:bodyPr/>
        <a:lstStyle/>
        <a:p>
          <a:pPr rtl="1"/>
          <a:endParaRPr lang="he-IL"/>
        </a:p>
      </dgm:t>
    </dgm:pt>
  </dgm:ptLst>
  <dgm:cxnLst>
    <dgm:cxn modelId="{446585C6-DC62-44B4-9A3C-C36F72C05FCC}" type="presOf" srcId="{AA326A37-6546-45DD-B84C-7382B4A0769E}" destId="{207E0F18-865F-416E-8909-50BE6166450F}" srcOrd="0" destOrd="0" presId="urn:microsoft.com/office/officeart/2005/8/layout/lProcess2"/>
    <dgm:cxn modelId="{AA37E64F-9987-4E2B-A997-9792B1A2A0D0}" type="presOf" srcId="{DF547AFF-2364-4DDC-B133-13E0F5484AF8}" destId="{E929AD94-4306-49C7-9B56-E4C2D4AE47A2}" srcOrd="0" destOrd="0" presId="urn:microsoft.com/office/officeart/2005/8/layout/lProcess2"/>
    <dgm:cxn modelId="{924C7E8C-8509-4D50-A4C0-15217F99A32B}" type="presOf" srcId="{E0C69AFD-C470-4B2E-9B7D-D3FCC8D237CE}" destId="{CB6E9894-BED7-41A7-9A78-A0A5B1E40BE0}" srcOrd="0" destOrd="0" presId="urn:microsoft.com/office/officeart/2005/8/layout/lProcess2"/>
    <dgm:cxn modelId="{AE31EA81-2251-4B04-A828-B2748B4B91FD}" srcId="{3A7FA9AD-1FCC-4AF8-8FB4-0E435F767AE2}" destId="{DF547AFF-2364-4DDC-B133-13E0F5484AF8}" srcOrd="1" destOrd="0" parTransId="{7DA0F4BF-E973-4E81-B79F-C0F11A1329A6}" sibTransId="{FCAEB57C-2C6C-4364-AF9B-EB017515F870}"/>
    <dgm:cxn modelId="{9F80CE23-741D-4AFC-BB3A-E1C2D35B0EDE}" type="presOf" srcId="{3A7FA9AD-1FCC-4AF8-8FB4-0E435F767AE2}" destId="{53B22CBD-E6C7-4BE8-A2D8-8EC152683910}" srcOrd="1" destOrd="0" presId="urn:microsoft.com/office/officeart/2005/8/layout/lProcess2"/>
    <dgm:cxn modelId="{1A053C50-BE38-48A0-B45E-89396E3686C1}" type="presOf" srcId="{485F8D1B-572B-4068-8737-332C27FC0325}" destId="{9B28300D-5484-494B-837D-1E8E31B8A1FA}" srcOrd="1" destOrd="0" presId="urn:microsoft.com/office/officeart/2005/8/layout/lProcess2"/>
    <dgm:cxn modelId="{E97CAD38-8B9B-4099-A68D-FB13DF3BCAA5}" type="presOf" srcId="{485F8D1B-572B-4068-8737-332C27FC0325}" destId="{28E814AA-056F-493E-BA2A-BCD4FBDB4496}" srcOrd="0" destOrd="0" presId="urn:microsoft.com/office/officeart/2005/8/layout/lProcess2"/>
    <dgm:cxn modelId="{CEC62A21-D44D-4B78-A172-140890878CC9}" type="presOf" srcId="{C7C5240F-A6EF-47BB-9B0F-45DE78849897}" destId="{E7844925-C4CD-4872-AEDC-6C10AF170F5C}" srcOrd="0" destOrd="0" presId="urn:microsoft.com/office/officeart/2005/8/layout/lProcess2"/>
    <dgm:cxn modelId="{4A844D61-FF39-4490-B1FC-71225A480FEF}" srcId="{3A7FA9AD-1FCC-4AF8-8FB4-0E435F767AE2}" destId="{C7C5240F-A6EF-47BB-9B0F-45DE78849897}" srcOrd="0" destOrd="0" parTransId="{EE29E3DD-4FCF-4E61-B159-4D7BD05BE111}" sibTransId="{8DD4B82C-906F-4522-B6F7-502E6C279DA1}"/>
    <dgm:cxn modelId="{B343B0E2-CF21-4BB2-927A-A467FF68B461}" srcId="{485F8D1B-572B-4068-8737-332C27FC0325}" destId="{0AA0193F-C869-41C4-8A28-F5FDC10B7C4F}" srcOrd="1" destOrd="0" parTransId="{68D02E02-5CF1-4A31-A0C8-FA8D09564740}" sibTransId="{0CD332E2-C512-44C9-971C-BAA5028A8299}"/>
    <dgm:cxn modelId="{B1EFE816-BA92-4C4D-91EC-BEA0D73F50B7}" type="presOf" srcId="{0AA0193F-C869-41C4-8A28-F5FDC10B7C4F}" destId="{80A44197-6231-49AF-AB67-E86ADC039D69}" srcOrd="0" destOrd="0" presId="urn:microsoft.com/office/officeart/2005/8/layout/lProcess2"/>
    <dgm:cxn modelId="{233A7CF1-81AE-42A1-94DF-90558D3C8459}" type="presOf" srcId="{3A7FA9AD-1FCC-4AF8-8FB4-0E435F767AE2}" destId="{1DC30CD1-9D69-4F7C-A68B-5FA3C1047350}" srcOrd="0" destOrd="0" presId="urn:microsoft.com/office/officeart/2005/8/layout/lProcess2"/>
    <dgm:cxn modelId="{110B02A3-6DCA-4878-A8F3-02C7B5ECE693}" srcId="{485F8D1B-572B-4068-8737-332C27FC0325}" destId="{AA326A37-6546-45DD-B84C-7382B4A0769E}" srcOrd="0" destOrd="0" parTransId="{126FA9E3-EB5E-40CA-A5FD-162C3E312E5C}" sibTransId="{F5B62A62-1FCC-4AE9-B46D-8E5272013796}"/>
    <dgm:cxn modelId="{0D071B4E-560A-4113-B23D-9BD7235E9598}" srcId="{E0C69AFD-C470-4B2E-9B7D-D3FCC8D237CE}" destId="{3A7FA9AD-1FCC-4AF8-8FB4-0E435F767AE2}" srcOrd="1" destOrd="0" parTransId="{EE81443C-A270-4DA0-B9A7-7175ED4A12AD}" sibTransId="{6E769411-7288-45C2-A4CD-10C5E1B3439E}"/>
    <dgm:cxn modelId="{3633CB6E-0C31-49ED-93DE-436EFB34B810}" srcId="{E0C69AFD-C470-4B2E-9B7D-D3FCC8D237CE}" destId="{485F8D1B-572B-4068-8737-332C27FC0325}" srcOrd="0" destOrd="0" parTransId="{7FC27D5A-2326-4AB1-B4F8-812C6F23665F}" sibTransId="{F94CBE89-E65E-41B6-BAC4-A2EB813A87F8}"/>
    <dgm:cxn modelId="{398AF5A3-1247-4B77-AA23-406E44DCBE3A}" type="presParOf" srcId="{CB6E9894-BED7-41A7-9A78-A0A5B1E40BE0}" destId="{42BBE816-F879-4495-A570-1F93E774F9C6}" srcOrd="0" destOrd="0" presId="urn:microsoft.com/office/officeart/2005/8/layout/lProcess2"/>
    <dgm:cxn modelId="{0A1C15DA-FFB5-4814-AA01-CE9DBD9F4136}" type="presParOf" srcId="{42BBE816-F879-4495-A570-1F93E774F9C6}" destId="{28E814AA-056F-493E-BA2A-BCD4FBDB4496}" srcOrd="0" destOrd="0" presId="urn:microsoft.com/office/officeart/2005/8/layout/lProcess2"/>
    <dgm:cxn modelId="{4D3CD2A3-C127-496F-BD9A-2BDE383C48F5}" type="presParOf" srcId="{42BBE816-F879-4495-A570-1F93E774F9C6}" destId="{9B28300D-5484-494B-837D-1E8E31B8A1FA}" srcOrd="1" destOrd="0" presId="urn:microsoft.com/office/officeart/2005/8/layout/lProcess2"/>
    <dgm:cxn modelId="{A9939DC6-295E-48E0-96D0-ADB682FDAF52}" type="presParOf" srcId="{42BBE816-F879-4495-A570-1F93E774F9C6}" destId="{0F65EC97-53EE-41C7-9445-CE822CD365D8}" srcOrd="2" destOrd="0" presId="urn:microsoft.com/office/officeart/2005/8/layout/lProcess2"/>
    <dgm:cxn modelId="{76C994DF-AC36-4621-8C3A-E32EF4297552}" type="presParOf" srcId="{0F65EC97-53EE-41C7-9445-CE822CD365D8}" destId="{37D553D5-C380-4323-A9D3-449C83E19EEC}" srcOrd="0" destOrd="0" presId="urn:microsoft.com/office/officeart/2005/8/layout/lProcess2"/>
    <dgm:cxn modelId="{E92F7CBD-274B-473D-9B42-E307327BCA65}" type="presParOf" srcId="{37D553D5-C380-4323-A9D3-449C83E19EEC}" destId="{207E0F18-865F-416E-8909-50BE6166450F}" srcOrd="0" destOrd="0" presId="urn:microsoft.com/office/officeart/2005/8/layout/lProcess2"/>
    <dgm:cxn modelId="{CD014059-483F-48C1-A1C7-2168E57CC0B1}" type="presParOf" srcId="{37D553D5-C380-4323-A9D3-449C83E19EEC}" destId="{DA08A9B6-BD0A-457F-A2A1-384DDA9B0D6F}" srcOrd="1" destOrd="0" presId="urn:microsoft.com/office/officeart/2005/8/layout/lProcess2"/>
    <dgm:cxn modelId="{6B120273-9AE4-491A-85EA-ABA73C78CD39}" type="presParOf" srcId="{37D553D5-C380-4323-A9D3-449C83E19EEC}" destId="{80A44197-6231-49AF-AB67-E86ADC039D69}" srcOrd="2" destOrd="0" presId="urn:microsoft.com/office/officeart/2005/8/layout/lProcess2"/>
    <dgm:cxn modelId="{99045E3E-22B3-4814-B211-533172C4A254}" type="presParOf" srcId="{CB6E9894-BED7-41A7-9A78-A0A5B1E40BE0}" destId="{BDAD9B93-0C6C-483D-A9AC-252D11B4A19D}" srcOrd="1" destOrd="0" presId="urn:microsoft.com/office/officeart/2005/8/layout/lProcess2"/>
    <dgm:cxn modelId="{6669E437-A1F6-4B98-8480-6C36855D1BE1}" type="presParOf" srcId="{CB6E9894-BED7-41A7-9A78-A0A5B1E40BE0}" destId="{A7A7CB26-BF0A-49D2-AB40-6B54B15CDF69}" srcOrd="2" destOrd="0" presId="urn:microsoft.com/office/officeart/2005/8/layout/lProcess2"/>
    <dgm:cxn modelId="{8F9EA621-E72A-4DAC-9F94-6A801AAA8A49}" type="presParOf" srcId="{A7A7CB26-BF0A-49D2-AB40-6B54B15CDF69}" destId="{1DC30CD1-9D69-4F7C-A68B-5FA3C1047350}" srcOrd="0" destOrd="0" presId="urn:microsoft.com/office/officeart/2005/8/layout/lProcess2"/>
    <dgm:cxn modelId="{78E4AC53-D5B4-4CE5-9555-4C70DD032195}" type="presParOf" srcId="{A7A7CB26-BF0A-49D2-AB40-6B54B15CDF69}" destId="{53B22CBD-E6C7-4BE8-A2D8-8EC152683910}" srcOrd="1" destOrd="0" presId="urn:microsoft.com/office/officeart/2005/8/layout/lProcess2"/>
    <dgm:cxn modelId="{A91DB0C4-9144-4ACB-BC83-6D974E1389F5}" type="presParOf" srcId="{A7A7CB26-BF0A-49D2-AB40-6B54B15CDF69}" destId="{C16463C8-5529-4D53-99EC-573766605DC6}" srcOrd="2" destOrd="0" presId="urn:microsoft.com/office/officeart/2005/8/layout/lProcess2"/>
    <dgm:cxn modelId="{548F2FE8-0177-471A-ADCD-3D975FCA3690}" type="presParOf" srcId="{C16463C8-5529-4D53-99EC-573766605DC6}" destId="{30C60A5C-95E0-46BE-A43B-E275AE0E3DD4}" srcOrd="0" destOrd="0" presId="urn:microsoft.com/office/officeart/2005/8/layout/lProcess2"/>
    <dgm:cxn modelId="{9B7E1D7B-D8B0-42A2-AC77-6431A70A4978}" type="presParOf" srcId="{30C60A5C-95E0-46BE-A43B-E275AE0E3DD4}" destId="{E7844925-C4CD-4872-AEDC-6C10AF170F5C}" srcOrd="0" destOrd="0" presId="urn:microsoft.com/office/officeart/2005/8/layout/lProcess2"/>
    <dgm:cxn modelId="{911C8000-A7C7-4096-BFCC-B325D8744E15}" type="presParOf" srcId="{30C60A5C-95E0-46BE-A43B-E275AE0E3DD4}" destId="{AE883E2A-FA1C-48C0-B1B5-01E27A50504F}" srcOrd="1" destOrd="0" presId="urn:microsoft.com/office/officeart/2005/8/layout/lProcess2"/>
    <dgm:cxn modelId="{4429D0AB-5C03-4BCB-A5BB-09D8D92D5C60}" type="presParOf" srcId="{30C60A5C-95E0-46BE-A43B-E275AE0E3DD4}" destId="{E929AD94-4306-49C7-9B56-E4C2D4AE47A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0FE76-B191-4E83-A3AA-5D2E4ED760B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pPr rtl="1"/>
          <a:endParaRPr lang="he-IL"/>
        </a:p>
      </dgm:t>
    </dgm:pt>
    <dgm:pt modelId="{3EC02D0A-C6E1-45F3-8258-856727B7D284}">
      <dgm:prSet phldrT="[Text]" custT="1"/>
      <dgm:spPr>
        <a:gradFill rotWithShape="0">
          <a:gsLst>
            <a:gs pos="0">
              <a:schemeClr val="accent1">
                <a:lumMod val="5000"/>
                <a:lumOff val="95000"/>
              </a:schemeClr>
            </a:gs>
            <a:gs pos="74000">
              <a:srgbClr val="92D050"/>
            </a:gs>
            <a:gs pos="83000">
              <a:srgbClr val="92D050"/>
            </a:gs>
          </a:gsLst>
          <a:lin ang="5400000" scaled="1"/>
        </a:gradFill>
        <a:ln>
          <a:solidFill>
            <a:schemeClr val="dk1">
              <a:hueOff val="0"/>
              <a:satOff val="0"/>
              <a:lumOff val="0"/>
            </a:schemeClr>
          </a:solidFill>
        </a:ln>
      </dgm:spPr>
      <dgm:t>
        <a:bodyPr/>
        <a:lstStyle/>
        <a:p>
          <a:pPr rtl="1"/>
          <a:r>
            <a:rPr lang="en-US" sz="3200" dirty="0" smtClean="0">
              <a:solidFill>
                <a:schemeClr val="tx2">
                  <a:lumMod val="75000"/>
                  <a:lumOff val="25000"/>
                </a:schemeClr>
              </a:solidFill>
            </a:rPr>
            <a:t>Access to Capital</a:t>
          </a:r>
          <a:endParaRPr lang="he-IL" sz="3200" dirty="0">
            <a:solidFill>
              <a:schemeClr val="tx2">
                <a:lumMod val="75000"/>
                <a:lumOff val="25000"/>
              </a:schemeClr>
            </a:solidFill>
          </a:endParaRPr>
        </a:p>
      </dgm:t>
    </dgm:pt>
    <dgm:pt modelId="{DEC1FFE5-8EAD-465C-9714-2347A890AA67}" type="sibTrans" cxnId="{F40CC74A-6D38-4D30-A8CB-5194C215AADA}">
      <dgm:prSet/>
      <dgm:spPr/>
      <dgm:t>
        <a:bodyPr/>
        <a:lstStyle/>
        <a:p>
          <a:pPr rtl="1"/>
          <a:endParaRPr lang="he-IL"/>
        </a:p>
      </dgm:t>
    </dgm:pt>
    <dgm:pt modelId="{EB2A4859-54E0-492B-88FB-04D16775E48D}" type="parTrans" cxnId="{F40CC74A-6D38-4D30-A8CB-5194C215AADA}">
      <dgm:prSet/>
      <dgm:spPr/>
      <dgm:t>
        <a:bodyPr/>
        <a:lstStyle/>
        <a:p>
          <a:pPr rtl="1"/>
          <a:endParaRPr lang="he-IL"/>
        </a:p>
      </dgm:t>
    </dgm:pt>
    <dgm:pt modelId="{B8F4D2F6-6B09-4CA1-8B24-1149774842ED}">
      <dgm:prSet/>
      <dgm:spPr>
        <a:solidFill>
          <a:srgbClr val="92D050"/>
        </a:solidFill>
      </dgm:spPr>
      <dgm:t>
        <a:bodyPr/>
        <a:lstStyle/>
        <a:p>
          <a:pPr rtl="0"/>
          <a:r>
            <a:rPr lang="en-US" b="1" dirty="0" smtClean="0">
              <a:latin typeface="+mn-lt"/>
            </a:rPr>
            <a:t>Private Equity Fund</a:t>
          </a:r>
          <a:endParaRPr lang="he-IL" b="1" dirty="0" smtClean="0">
            <a:latin typeface="+mn-lt"/>
          </a:endParaRPr>
        </a:p>
      </dgm:t>
    </dgm:pt>
    <dgm:pt modelId="{2EF4A9E3-4E21-48D6-8CC8-915D283172C1}" type="parTrans" cxnId="{10750C4B-6DF9-44EB-8584-86874C0965DE}">
      <dgm:prSet/>
      <dgm:spPr/>
      <dgm:t>
        <a:bodyPr/>
        <a:lstStyle/>
        <a:p>
          <a:pPr rtl="1"/>
          <a:endParaRPr lang="he-IL"/>
        </a:p>
      </dgm:t>
    </dgm:pt>
    <dgm:pt modelId="{21804B2C-CE0D-4DAF-9F53-3163BDD18F9C}" type="sibTrans" cxnId="{10750C4B-6DF9-44EB-8584-86874C0965DE}">
      <dgm:prSet/>
      <dgm:spPr/>
      <dgm:t>
        <a:bodyPr/>
        <a:lstStyle/>
        <a:p>
          <a:pPr rtl="1"/>
          <a:endParaRPr lang="he-IL"/>
        </a:p>
      </dgm:t>
    </dgm:pt>
    <dgm:pt modelId="{43304B9F-3853-41EC-AB2E-6FB9A8C81AFD}">
      <dgm:prSet/>
      <dgm:spPr>
        <a:solidFill>
          <a:srgbClr val="92D050"/>
        </a:solidFill>
      </dgm:spPr>
      <dgm:t>
        <a:bodyPr/>
        <a:lstStyle/>
        <a:p>
          <a:pPr rtl="0"/>
          <a:r>
            <a:rPr lang="en-US" b="1" dirty="0" smtClean="0"/>
            <a:t>Governmental &amp; </a:t>
          </a:r>
          <a:r>
            <a:rPr lang="en-US" b="1" dirty="0" smtClean="0">
              <a:latin typeface="+mn-lt"/>
              <a:cs typeface="Arial" pitchFamily="34" charset="0"/>
            </a:rPr>
            <a:t>Micro Finance </a:t>
          </a:r>
          <a:r>
            <a:rPr lang="en-US" b="1" dirty="0" smtClean="0"/>
            <a:t> loans </a:t>
          </a:r>
        </a:p>
      </dgm:t>
    </dgm:pt>
    <dgm:pt modelId="{453F720C-E942-463D-87CE-E0E470F7BBDA}" type="parTrans" cxnId="{DB2EB5E5-7178-4101-AD07-E95DE8AFB142}">
      <dgm:prSet/>
      <dgm:spPr/>
      <dgm:t>
        <a:bodyPr/>
        <a:lstStyle/>
        <a:p>
          <a:pPr rtl="1"/>
          <a:endParaRPr lang="he-IL"/>
        </a:p>
      </dgm:t>
    </dgm:pt>
    <dgm:pt modelId="{608584F8-FA9B-4944-97CE-8EF02970FE15}" type="sibTrans" cxnId="{DB2EB5E5-7178-4101-AD07-E95DE8AFB142}">
      <dgm:prSet/>
      <dgm:spPr/>
      <dgm:t>
        <a:bodyPr/>
        <a:lstStyle/>
        <a:p>
          <a:pPr rtl="1"/>
          <a:endParaRPr lang="he-IL"/>
        </a:p>
      </dgm:t>
    </dgm:pt>
    <dgm:pt modelId="{D9B18241-C933-46C9-B1C6-2DB31E2F9098}" type="pres">
      <dgm:prSet presAssocID="{5480FE76-B191-4E83-A3AA-5D2E4ED760B0}" presName="theList" presStyleCnt="0">
        <dgm:presLayoutVars>
          <dgm:dir/>
          <dgm:animLvl val="lvl"/>
          <dgm:resizeHandles val="exact"/>
        </dgm:presLayoutVars>
      </dgm:prSet>
      <dgm:spPr/>
      <dgm:t>
        <a:bodyPr/>
        <a:lstStyle/>
        <a:p>
          <a:pPr rtl="1"/>
          <a:endParaRPr lang="he-IL"/>
        </a:p>
      </dgm:t>
    </dgm:pt>
    <dgm:pt modelId="{B02A3E6D-E6AF-4870-83BB-D126EEC792AC}" type="pres">
      <dgm:prSet presAssocID="{3EC02D0A-C6E1-45F3-8258-856727B7D284}" presName="compNode" presStyleCnt="0"/>
      <dgm:spPr/>
    </dgm:pt>
    <dgm:pt modelId="{5D6CCAC1-0C9D-4A6B-889C-124ED4A99724}" type="pres">
      <dgm:prSet presAssocID="{3EC02D0A-C6E1-45F3-8258-856727B7D284}" presName="aNode" presStyleLbl="bgShp" presStyleIdx="0" presStyleCnt="1" custLinFactNeighborX="1753" custLinFactNeighborY="2718"/>
      <dgm:spPr/>
      <dgm:t>
        <a:bodyPr/>
        <a:lstStyle/>
        <a:p>
          <a:pPr rtl="1"/>
          <a:endParaRPr lang="he-IL"/>
        </a:p>
      </dgm:t>
    </dgm:pt>
    <dgm:pt modelId="{BE7EE866-924C-4531-ACE6-03D4BFA1C764}" type="pres">
      <dgm:prSet presAssocID="{3EC02D0A-C6E1-45F3-8258-856727B7D284}" presName="textNode" presStyleLbl="bgShp" presStyleIdx="0" presStyleCnt="1"/>
      <dgm:spPr/>
      <dgm:t>
        <a:bodyPr/>
        <a:lstStyle/>
        <a:p>
          <a:pPr rtl="1"/>
          <a:endParaRPr lang="he-IL"/>
        </a:p>
      </dgm:t>
    </dgm:pt>
    <dgm:pt modelId="{32E01E08-D568-4573-A13E-C21D639B93B8}" type="pres">
      <dgm:prSet presAssocID="{3EC02D0A-C6E1-45F3-8258-856727B7D284}" presName="compChildNode" presStyleCnt="0"/>
      <dgm:spPr/>
    </dgm:pt>
    <dgm:pt modelId="{C76B0BC0-D404-4224-A902-5C4B2B8B5ACB}" type="pres">
      <dgm:prSet presAssocID="{3EC02D0A-C6E1-45F3-8258-856727B7D284}" presName="theInnerList" presStyleCnt="0"/>
      <dgm:spPr/>
    </dgm:pt>
    <dgm:pt modelId="{989F6A42-089E-4E1E-817F-6B7D526C2622}" type="pres">
      <dgm:prSet presAssocID="{B8F4D2F6-6B09-4CA1-8B24-1149774842ED}" presName="childNode" presStyleLbl="node1" presStyleIdx="0" presStyleCnt="2">
        <dgm:presLayoutVars>
          <dgm:bulletEnabled val="1"/>
        </dgm:presLayoutVars>
      </dgm:prSet>
      <dgm:spPr/>
      <dgm:t>
        <a:bodyPr/>
        <a:lstStyle/>
        <a:p>
          <a:pPr rtl="1"/>
          <a:endParaRPr lang="he-IL"/>
        </a:p>
      </dgm:t>
    </dgm:pt>
    <dgm:pt modelId="{57B44077-8E8B-483F-BB38-D77899AAAF1E}" type="pres">
      <dgm:prSet presAssocID="{B8F4D2F6-6B09-4CA1-8B24-1149774842ED}" presName="aSpace2" presStyleCnt="0"/>
      <dgm:spPr/>
    </dgm:pt>
    <dgm:pt modelId="{0AD3F4A4-9E41-498D-AE2B-A31B0736FD4A}" type="pres">
      <dgm:prSet presAssocID="{43304B9F-3853-41EC-AB2E-6FB9A8C81AFD}" presName="childNode" presStyleLbl="node1" presStyleIdx="1" presStyleCnt="2">
        <dgm:presLayoutVars>
          <dgm:bulletEnabled val="1"/>
        </dgm:presLayoutVars>
      </dgm:prSet>
      <dgm:spPr/>
      <dgm:t>
        <a:bodyPr/>
        <a:lstStyle/>
        <a:p>
          <a:pPr rtl="1"/>
          <a:endParaRPr lang="he-IL"/>
        </a:p>
      </dgm:t>
    </dgm:pt>
  </dgm:ptLst>
  <dgm:cxnLst>
    <dgm:cxn modelId="{031A3D0B-C92A-4CBF-A512-502529572D24}" type="presOf" srcId="{3EC02D0A-C6E1-45F3-8258-856727B7D284}" destId="{BE7EE866-924C-4531-ACE6-03D4BFA1C764}" srcOrd="1" destOrd="0" presId="urn:microsoft.com/office/officeart/2005/8/layout/lProcess2"/>
    <dgm:cxn modelId="{DB2EB5E5-7178-4101-AD07-E95DE8AFB142}" srcId="{3EC02D0A-C6E1-45F3-8258-856727B7D284}" destId="{43304B9F-3853-41EC-AB2E-6FB9A8C81AFD}" srcOrd="1" destOrd="0" parTransId="{453F720C-E942-463D-87CE-E0E470F7BBDA}" sibTransId="{608584F8-FA9B-4944-97CE-8EF02970FE15}"/>
    <dgm:cxn modelId="{10750C4B-6DF9-44EB-8584-86874C0965DE}" srcId="{3EC02D0A-C6E1-45F3-8258-856727B7D284}" destId="{B8F4D2F6-6B09-4CA1-8B24-1149774842ED}" srcOrd="0" destOrd="0" parTransId="{2EF4A9E3-4E21-48D6-8CC8-915D283172C1}" sibTransId="{21804B2C-CE0D-4DAF-9F53-3163BDD18F9C}"/>
    <dgm:cxn modelId="{6848F87F-A1F7-4890-8D40-0ADF4A1E91DD}" type="presOf" srcId="{B8F4D2F6-6B09-4CA1-8B24-1149774842ED}" destId="{989F6A42-089E-4E1E-817F-6B7D526C2622}" srcOrd="0" destOrd="0" presId="urn:microsoft.com/office/officeart/2005/8/layout/lProcess2"/>
    <dgm:cxn modelId="{4212DD12-75CB-4A43-8AB3-2F80DB7E7099}" type="presOf" srcId="{5480FE76-B191-4E83-A3AA-5D2E4ED760B0}" destId="{D9B18241-C933-46C9-B1C6-2DB31E2F9098}" srcOrd="0" destOrd="0" presId="urn:microsoft.com/office/officeart/2005/8/layout/lProcess2"/>
    <dgm:cxn modelId="{777519B3-77DC-4AAC-9460-9C1D6335E90F}" type="presOf" srcId="{43304B9F-3853-41EC-AB2E-6FB9A8C81AFD}" destId="{0AD3F4A4-9E41-498D-AE2B-A31B0736FD4A}" srcOrd="0" destOrd="0" presId="urn:microsoft.com/office/officeart/2005/8/layout/lProcess2"/>
    <dgm:cxn modelId="{F40CC74A-6D38-4D30-A8CB-5194C215AADA}" srcId="{5480FE76-B191-4E83-A3AA-5D2E4ED760B0}" destId="{3EC02D0A-C6E1-45F3-8258-856727B7D284}" srcOrd="0" destOrd="0" parTransId="{EB2A4859-54E0-492B-88FB-04D16775E48D}" sibTransId="{DEC1FFE5-8EAD-465C-9714-2347A890AA67}"/>
    <dgm:cxn modelId="{3E8643D1-EE90-4D7D-B0C3-8771957CCEE3}" type="presOf" srcId="{3EC02D0A-C6E1-45F3-8258-856727B7D284}" destId="{5D6CCAC1-0C9D-4A6B-889C-124ED4A99724}" srcOrd="0" destOrd="0" presId="urn:microsoft.com/office/officeart/2005/8/layout/lProcess2"/>
    <dgm:cxn modelId="{56FC512E-B8C6-4A12-8CCA-79F2F95787F0}" type="presParOf" srcId="{D9B18241-C933-46C9-B1C6-2DB31E2F9098}" destId="{B02A3E6D-E6AF-4870-83BB-D126EEC792AC}" srcOrd="0" destOrd="0" presId="urn:microsoft.com/office/officeart/2005/8/layout/lProcess2"/>
    <dgm:cxn modelId="{C54EF262-17A5-4D8B-AA60-73168B0993FC}" type="presParOf" srcId="{B02A3E6D-E6AF-4870-83BB-D126EEC792AC}" destId="{5D6CCAC1-0C9D-4A6B-889C-124ED4A99724}" srcOrd="0" destOrd="0" presId="urn:microsoft.com/office/officeart/2005/8/layout/lProcess2"/>
    <dgm:cxn modelId="{207A1E36-42D3-44FA-A61C-1AB751A3246F}" type="presParOf" srcId="{B02A3E6D-E6AF-4870-83BB-D126EEC792AC}" destId="{BE7EE866-924C-4531-ACE6-03D4BFA1C764}" srcOrd="1" destOrd="0" presId="urn:microsoft.com/office/officeart/2005/8/layout/lProcess2"/>
    <dgm:cxn modelId="{0A0D1B4E-A843-4871-B577-5B53774CEBC4}" type="presParOf" srcId="{B02A3E6D-E6AF-4870-83BB-D126EEC792AC}" destId="{32E01E08-D568-4573-A13E-C21D639B93B8}" srcOrd="2" destOrd="0" presId="urn:microsoft.com/office/officeart/2005/8/layout/lProcess2"/>
    <dgm:cxn modelId="{D92E5F01-9FDA-4D83-B52A-A66A4EF9BEF7}" type="presParOf" srcId="{32E01E08-D568-4573-A13E-C21D639B93B8}" destId="{C76B0BC0-D404-4224-A902-5C4B2B8B5ACB}" srcOrd="0" destOrd="0" presId="urn:microsoft.com/office/officeart/2005/8/layout/lProcess2"/>
    <dgm:cxn modelId="{670CA85E-C389-440F-A908-4D4923114222}" type="presParOf" srcId="{C76B0BC0-D404-4224-A902-5C4B2B8B5ACB}" destId="{989F6A42-089E-4E1E-817F-6B7D526C2622}" srcOrd="0" destOrd="0" presId="urn:microsoft.com/office/officeart/2005/8/layout/lProcess2"/>
    <dgm:cxn modelId="{728425F4-6903-4145-9037-ED0D4566441A}" type="presParOf" srcId="{C76B0BC0-D404-4224-A902-5C4B2B8B5ACB}" destId="{57B44077-8E8B-483F-BB38-D77899AAAF1E}" srcOrd="1" destOrd="0" presId="urn:microsoft.com/office/officeart/2005/8/layout/lProcess2"/>
    <dgm:cxn modelId="{E2C40D29-F413-4F91-9092-DB613880797A}" type="presParOf" srcId="{C76B0BC0-D404-4224-A902-5C4B2B8B5ACB}" destId="{0AD3F4A4-9E41-498D-AE2B-A31B0736FD4A}"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814AA-056F-493E-BA2A-BCD4FBDB4496}">
      <dsp:nvSpPr>
        <dsp:cNvPr id="0" name=""/>
        <dsp:cNvSpPr/>
      </dsp:nvSpPr>
      <dsp:spPr>
        <a:xfrm>
          <a:off x="0" y="0"/>
          <a:ext cx="2644143" cy="5458968"/>
        </a:xfrm>
        <a:prstGeom prst="roundRect">
          <a:avLst>
            <a:gd name="adj" fmla="val 10000"/>
          </a:avLst>
        </a:prstGeom>
        <a:gradFill rotWithShape="0">
          <a:gsLst>
            <a:gs pos="0">
              <a:schemeClr val="accent1">
                <a:lumMod val="5000"/>
                <a:lumOff val="95000"/>
              </a:schemeClr>
            </a:gs>
            <a:gs pos="74000">
              <a:srgbClr val="92D050"/>
            </a:gs>
            <a:gs pos="83000">
              <a:srgbClr val="92D050"/>
            </a:gs>
          </a:gsLst>
          <a:lin ang="5400000" scaled="1"/>
        </a:gra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smtClean="0">
              <a:solidFill>
                <a:schemeClr val="tx2">
                  <a:lumMod val="75000"/>
                  <a:lumOff val="25000"/>
                </a:schemeClr>
              </a:solidFill>
            </a:rPr>
            <a:t>Access </a:t>
          </a:r>
          <a:r>
            <a:rPr lang="en-US" sz="3200" kern="1200" dirty="0" smtClean="0">
              <a:solidFill>
                <a:schemeClr val="tx2">
                  <a:lumMod val="75000"/>
                  <a:lumOff val="25000"/>
                </a:schemeClr>
              </a:solidFill>
            </a:rPr>
            <a:t>to Market</a:t>
          </a:r>
          <a:endParaRPr lang="he-IL" sz="3200" kern="1200" dirty="0">
            <a:solidFill>
              <a:schemeClr val="tx2">
                <a:lumMod val="75000"/>
                <a:lumOff val="25000"/>
              </a:schemeClr>
            </a:solidFill>
          </a:endParaRPr>
        </a:p>
      </dsp:txBody>
      <dsp:txXfrm>
        <a:off x="0" y="0"/>
        <a:ext cx="2644143" cy="1637690"/>
      </dsp:txXfrm>
    </dsp:sp>
    <dsp:sp modelId="{207E0F18-865F-416E-8909-50BE6166450F}">
      <dsp:nvSpPr>
        <dsp:cNvPr id="0" name=""/>
        <dsp:cNvSpPr/>
      </dsp:nvSpPr>
      <dsp:spPr>
        <a:xfrm>
          <a:off x="216025" y="1694147"/>
          <a:ext cx="2212302" cy="1487946"/>
        </a:xfrm>
        <a:prstGeom prst="roundRect">
          <a:avLst>
            <a:gd name="adj" fmla="val 10000"/>
          </a:avLst>
        </a:prstGeom>
        <a:solidFill>
          <a:srgbClr val="92D050"/>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en-US" sz="2400" b="1" kern="1200" dirty="0" smtClean="0">
              <a:solidFill>
                <a:schemeClr val="bg1"/>
              </a:solidFill>
            </a:rPr>
            <a:t>Export Encouragement</a:t>
          </a:r>
          <a:endParaRPr lang="he-IL" sz="2400" b="1" kern="1200" dirty="0">
            <a:solidFill>
              <a:schemeClr val="bg1"/>
            </a:solidFill>
          </a:endParaRPr>
        </a:p>
      </dsp:txBody>
      <dsp:txXfrm>
        <a:off x="259605" y="1737727"/>
        <a:ext cx="2125142" cy="1400786"/>
      </dsp:txXfrm>
    </dsp:sp>
    <dsp:sp modelId="{80A44197-6231-49AF-AB67-E86ADC039D69}">
      <dsp:nvSpPr>
        <dsp:cNvPr id="0" name=""/>
        <dsp:cNvSpPr/>
      </dsp:nvSpPr>
      <dsp:spPr>
        <a:xfrm>
          <a:off x="216025" y="3569216"/>
          <a:ext cx="2217590" cy="1557098"/>
        </a:xfrm>
        <a:prstGeom prst="roundRect">
          <a:avLst>
            <a:gd name="adj" fmla="val 10000"/>
          </a:avLst>
        </a:prstGeom>
        <a:solidFill>
          <a:srgbClr val="92D050"/>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en-US" sz="2400" b="1" kern="1200" dirty="0" smtClean="0">
              <a:solidFill>
                <a:schemeClr val="bg1"/>
              </a:solidFill>
            </a:rPr>
            <a:t>Business and Government Procurement</a:t>
          </a:r>
          <a:endParaRPr lang="he-IL" sz="2400" b="1" kern="1200" dirty="0">
            <a:solidFill>
              <a:schemeClr val="bg1"/>
            </a:solidFill>
          </a:endParaRPr>
        </a:p>
      </dsp:txBody>
      <dsp:txXfrm>
        <a:off x="261631" y="3614822"/>
        <a:ext cx="2126378" cy="1465886"/>
      </dsp:txXfrm>
    </dsp:sp>
    <dsp:sp modelId="{1DC30CD1-9D69-4F7C-A68B-5FA3C1047350}">
      <dsp:nvSpPr>
        <dsp:cNvPr id="0" name=""/>
        <dsp:cNvSpPr/>
      </dsp:nvSpPr>
      <dsp:spPr>
        <a:xfrm>
          <a:off x="2847952" y="0"/>
          <a:ext cx="2644143" cy="5458968"/>
        </a:xfrm>
        <a:prstGeom prst="roundRect">
          <a:avLst>
            <a:gd name="adj" fmla="val 10000"/>
          </a:avLst>
        </a:prstGeom>
        <a:gradFill rotWithShape="0">
          <a:gsLst>
            <a:gs pos="0">
              <a:schemeClr val="accent1">
                <a:lumMod val="5000"/>
                <a:lumOff val="95000"/>
              </a:schemeClr>
            </a:gs>
            <a:gs pos="74000">
              <a:srgbClr val="92D050"/>
            </a:gs>
            <a:gs pos="83000">
              <a:srgbClr val="92D050"/>
            </a:gs>
          </a:gsLst>
          <a:lin ang="5400000" scaled="1"/>
        </a:gra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solidFill>
                <a:schemeClr val="tx2">
                  <a:lumMod val="75000"/>
                  <a:lumOff val="25000"/>
                </a:schemeClr>
              </a:solidFill>
            </a:rPr>
            <a:t>Access to know How</a:t>
          </a:r>
          <a:endParaRPr lang="he-IL" sz="3200" kern="1200" dirty="0">
            <a:solidFill>
              <a:schemeClr val="tx2">
                <a:lumMod val="75000"/>
                <a:lumOff val="25000"/>
              </a:schemeClr>
            </a:solidFill>
          </a:endParaRPr>
        </a:p>
      </dsp:txBody>
      <dsp:txXfrm>
        <a:off x="2847952" y="0"/>
        <a:ext cx="2644143" cy="1637690"/>
      </dsp:txXfrm>
    </dsp:sp>
    <dsp:sp modelId="{E7844925-C4CD-4872-AEDC-6C10AF170F5C}">
      <dsp:nvSpPr>
        <dsp:cNvPr id="0" name=""/>
        <dsp:cNvSpPr/>
      </dsp:nvSpPr>
      <dsp:spPr>
        <a:xfrm>
          <a:off x="3024338" y="1742440"/>
          <a:ext cx="2285872" cy="1439657"/>
        </a:xfrm>
        <a:prstGeom prst="roundRect">
          <a:avLst>
            <a:gd name="adj" fmla="val 10000"/>
          </a:avLst>
        </a:prstGeom>
        <a:solidFill>
          <a:srgbClr val="92D050"/>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60960" tIns="45720" rIns="60960" bIns="45720" numCol="1" spcCol="1270" anchor="ctr" anchorCtr="0">
          <a:noAutofit/>
        </a:bodyPr>
        <a:lstStyle/>
        <a:p>
          <a:pPr lvl="0" algn="ctr" defTabSz="1066800" rtl="1">
            <a:lnSpc>
              <a:spcPct val="90000"/>
            </a:lnSpc>
            <a:spcBef>
              <a:spcPct val="0"/>
            </a:spcBef>
            <a:spcAft>
              <a:spcPct val="35000"/>
            </a:spcAft>
          </a:pPr>
          <a:r>
            <a:rPr lang="en-US" sz="2400" b="1" kern="1200" dirty="0" smtClean="0">
              <a:solidFill>
                <a:schemeClr val="bg1"/>
              </a:solidFill>
            </a:rPr>
            <a:t>Business Incubators</a:t>
          </a:r>
          <a:endParaRPr lang="he-IL" sz="2400" b="1" kern="1200" dirty="0">
            <a:solidFill>
              <a:schemeClr val="bg1"/>
            </a:solidFill>
          </a:endParaRPr>
        </a:p>
      </dsp:txBody>
      <dsp:txXfrm>
        <a:off x="3066504" y="1784606"/>
        <a:ext cx="2201540" cy="1355325"/>
      </dsp:txXfrm>
    </dsp:sp>
    <dsp:sp modelId="{E929AD94-4306-49C7-9B56-E4C2D4AE47A2}">
      <dsp:nvSpPr>
        <dsp:cNvPr id="0" name=""/>
        <dsp:cNvSpPr/>
      </dsp:nvSpPr>
      <dsp:spPr>
        <a:xfrm>
          <a:off x="2872184" y="3359085"/>
          <a:ext cx="2590182" cy="1826142"/>
        </a:xfrm>
        <a:prstGeom prst="roundRect">
          <a:avLst>
            <a:gd name="adj" fmla="val 10000"/>
          </a:avLst>
        </a:prstGeom>
        <a:solidFill>
          <a:srgbClr val="92D050"/>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accent3"/>
        </a:fillRef>
        <a:effectRef idx="1">
          <a:schemeClr val="accent3"/>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Entrepreneurship &amp;</a:t>
          </a:r>
          <a:endParaRPr lang="he-IL" sz="2400" b="1" kern="1200" dirty="0" smtClean="0">
            <a:solidFill>
              <a:schemeClr val="bg1"/>
            </a:solidFill>
          </a:endParaRPr>
        </a:p>
        <a:p>
          <a:pPr lvl="0" algn="ctr" defTabSz="1066800" rtl="1">
            <a:lnSpc>
              <a:spcPct val="90000"/>
            </a:lnSpc>
            <a:spcBef>
              <a:spcPct val="0"/>
            </a:spcBef>
            <a:spcAft>
              <a:spcPct val="35000"/>
            </a:spcAft>
          </a:pPr>
          <a:r>
            <a:rPr lang="en-US" sz="2400" b="1" kern="1200" dirty="0" smtClean="0">
              <a:solidFill>
                <a:schemeClr val="bg1"/>
              </a:solidFill>
            </a:rPr>
            <a:t>Technological Innovation</a:t>
          </a:r>
          <a:endParaRPr lang="he-IL" sz="2400" b="1" kern="1200" dirty="0" smtClean="0">
            <a:solidFill>
              <a:schemeClr val="bg1"/>
            </a:solidFill>
          </a:endParaRPr>
        </a:p>
      </dsp:txBody>
      <dsp:txXfrm>
        <a:off x="2925670" y="3412571"/>
        <a:ext cx="2483210" cy="1719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CAC1-0C9D-4A6B-889C-124ED4A99724}">
      <dsp:nvSpPr>
        <dsp:cNvPr id="0" name=""/>
        <dsp:cNvSpPr/>
      </dsp:nvSpPr>
      <dsp:spPr>
        <a:xfrm>
          <a:off x="0" y="0"/>
          <a:ext cx="2604840" cy="5486485"/>
        </a:xfrm>
        <a:prstGeom prst="roundRect">
          <a:avLst>
            <a:gd name="adj" fmla="val 10000"/>
          </a:avLst>
        </a:prstGeom>
        <a:gradFill rotWithShape="0">
          <a:gsLst>
            <a:gs pos="0">
              <a:schemeClr val="accent1">
                <a:lumMod val="5000"/>
                <a:lumOff val="95000"/>
              </a:schemeClr>
            </a:gs>
            <a:gs pos="74000">
              <a:srgbClr val="92D050"/>
            </a:gs>
            <a:gs pos="83000">
              <a:srgbClr val="92D050"/>
            </a:gs>
          </a:gsLst>
          <a:lin ang="5400000" scaled="1"/>
        </a:gradFill>
        <a:ln>
          <a:solidFill>
            <a:schemeClr val="dk1">
              <a:hueOff val="0"/>
              <a:satOff val="0"/>
              <a:lumOff val="0"/>
            </a:schemeClr>
          </a:solid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kern="1200" dirty="0" smtClean="0">
              <a:solidFill>
                <a:schemeClr val="tx2">
                  <a:lumMod val="75000"/>
                  <a:lumOff val="25000"/>
                </a:schemeClr>
              </a:solidFill>
            </a:rPr>
            <a:t>Access to Capital</a:t>
          </a:r>
          <a:endParaRPr lang="he-IL" sz="3200" kern="1200" dirty="0">
            <a:solidFill>
              <a:schemeClr val="tx2">
                <a:lumMod val="75000"/>
                <a:lumOff val="25000"/>
              </a:schemeClr>
            </a:solidFill>
          </a:endParaRPr>
        </a:p>
      </dsp:txBody>
      <dsp:txXfrm>
        <a:off x="0" y="0"/>
        <a:ext cx="2604840" cy="1645945"/>
      </dsp:txXfrm>
    </dsp:sp>
    <dsp:sp modelId="{989F6A42-089E-4E1E-817F-6B7D526C2622}">
      <dsp:nvSpPr>
        <dsp:cNvPr id="0" name=""/>
        <dsp:cNvSpPr/>
      </dsp:nvSpPr>
      <dsp:spPr>
        <a:xfrm>
          <a:off x="260484" y="1647553"/>
          <a:ext cx="2083872" cy="165425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b="1" kern="1200" dirty="0" smtClean="0">
              <a:latin typeface="+mn-lt"/>
            </a:rPr>
            <a:t>Private Equity Fund</a:t>
          </a:r>
          <a:endParaRPr lang="he-IL" sz="2400" b="1" kern="1200" dirty="0" smtClean="0">
            <a:latin typeface="+mn-lt"/>
          </a:endParaRPr>
        </a:p>
      </dsp:txBody>
      <dsp:txXfrm>
        <a:off x="308935" y="1696004"/>
        <a:ext cx="1986970" cy="1557348"/>
      </dsp:txXfrm>
    </dsp:sp>
    <dsp:sp modelId="{0AD3F4A4-9E41-498D-AE2B-A31B0736FD4A}">
      <dsp:nvSpPr>
        <dsp:cNvPr id="0" name=""/>
        <dsp:cNvSpPr/>
      </dsp:nvSpPr>
      <dsp:spPr>
        <a:xfrm>
          <a:off x="260484" y="3556303"/>
          <a:ext cx="2083872" cy="165425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en-US" sz="2400" b="1" kern="1200" dirty="0" smtClean="0"/>
            <a:t>Governmental &amp; </a:t>
          </a:r>
          <a:r>
            <a:rPr lang="en-US" sz="2400" b="1" kern="1200" dirty="0" smtClean="0">
              <a:latin typeface="+mn-lt"/>
              <a:cs typeface="Arial" pitchFamily="34" charset="0"/>
            </a:rPr>
            <a:t>Micro Finance </a:t>
          </a:r>
          <a:r>
            <a:rPr lang="en-US" sz="2400" b="1" kern="1200" dirty="0" smtClean="0"/>
            <a:t> loans </a:t>
          </a:r>
        </a:p>
      </dsp:txBody>
      <dsp:txXfrm>
        <a:off x="308935" y="3604754"/>
        <a:ext cx="1986970" cy="15573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cdr:x>
      <cdr:y>0.83872</cdr:y>
    </cdr:from>
    <cdr:to>
      <cdr:x>0.46586</cdr:x>
      <cdr:y>0.89805</cdr:y>
    </cdr:to>
    <cdr:sp macro="" textlink="">
      <cdr:nvSpPr>
        <cdr:cNvPr id="2" name="Rectangle 14"/>
        <cdr:cNvSpPr>
          <a:spLocks xmlns:a="http://schemas.openxmlformats.org/drawingml/2006/main" noChangeArrowheads="1"/>
        </cdr:cNvSpPr>
      </cdr:nvSpPr>
      <cdr:spPr bwMode="auto">
        <a:xfrm xmlns:a="http://schemas.openxmlformats.org/drawingml/2006/main">
          <a:off x="0" y="4351128"/>
          <a:ext cx="3518912" cy="3077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a:spAutoFit/>
        </a:bodyPr>
        <a:lstStyle xmlns:a="http://schemas.openxmlformats.org/drawingml/2006/main">
          <a:defPPr>
            <a:defRPr lang="he-IL"/>
          </a:defPPr>
          <a:lvl1pPr algn="r" rtl="1" fontAlgn="base">
            <a:spcBef>
              <a:spcPct val="0"/>
            </a:spcBef>
            <a:spcAft>
              <a:spcPct val="0"/>
            </a:spcAft>
            <a:defRPr kern="1200">
              <a:solidFill>
                <a:sysClr val="windowText" lastClr="000000"/>
              </a:solidFill>
              <a:latin typeface="Arial" pitchFamily="34" charset="0"/>
              <a:cs typeface="Arial" pitchFamily="34" charset="0"/>
            </a:defRPr>
          </a:lvl1pPr>
          <a:lvl2pPr marL="457200" algn="r" rtl="1" fontAlgn="base">
            <a:spcBef>
              <a:spcPct val="0"/>
            </a:spcBef>
            <a:spcAft>
              <a:spcPct val="0"/>
            </a:spcAft>
            <a:defRPr kern="1200">
              <a:solidFill>
                <a:sysClr val="windowText" lastClr="000000"/>
              </a:solidFill>
              <a:latin typeface="Arial" pitchFamily="34" charset="0"/>
              <a:cs typeface="Arial" pitchFamily="34" charset="0"/>
            </a:defRPr>
          </a:lvl2pPr>
          <a:lvl3pPr marL="914400" algn="r" rtl="1" fontAlgn="base">
            <a:spcBef>
              <a:spcPct val="0"/>
            </a:spcBef>
            <a:spcAft>
              <a:spcPct val="0"/>
            </a:spcAft>
            <a:defRPr kern="1200">
              <a:solidFill>
                <a:sysClr val="windowText" lastClr="000000"/>
              </a:solidFill>
              <a:latin typeface="Arial" pitchFamily="34" charset="0"/>
              <a:cs typeface="Arial" pitchFamily="34" charset="0"/>
            </a:defRPr>
          </a:lvl3pPr>
          <a:lvl4pPr marL="1371600" algn="r" rtl="1" fontAlgn="base">
            <a:spcBef>
              <a:spcPct val="0"/>
            </a:spcBef>
            <a:spcAft>
              <a:spcPct val="0"/>
            </a:spcAft>
            <a:defRPr kern="1200">
              <a:solidFill>
                <a:sysClr val="windowText" lastClr="000000"/>
              </a:solidFill>
              <a:latin typeface="Arial" pitchFamily="34" charset="0"/>
              <a:cs typeface="Arial" pitchFamily="34" charset="0"/>
            </a:defRPr>
          </a:lvl4pPr>
          <a:lvl5pPr marL="1828800" algn="r" rtl="1" fontAlgn="base">
            <a:spcBef>
              <a:spcPct val="0"/>
            </a:spcBef>
            <a:spcAft>
              <a:spcPct val="0"/>
            </a:spcAft>
            <a:defRPr kern="1200">
              <a:solidFill>
                <a:sysClr val="windowText" lastClr="000000"/>
              </a:solidFill>
              <a:latin typeface="Arial" pitchFamily="34" charset="0"/>
              <a:cs typeface="Arial" pitchFamily="34" charset="0"/>
            </a:defRPr>
          </a:lvl5pPr>
          <a:lvl6pPr marL="2286000" algn="r" defTabSz="914400" rtl="1" eaLnBrk="1" latinLnBrk="0" hangingPunct="1">
            <a:defRPr kern="1200">
              <a:solidFill>
                <a:sysClr val="windowText" lastClr="000000"/>
              </a:solidFill>
              <a:latin typeface="Arial" pitchFamily="34" charset="0"/>
              <a:cs typeface="Arial" pitchFamily="34" charset="0"/>
            </a:defRPr>
          </a:lvl6pPr>
          <a:lvl7pPr marL="2743200" algn="r" defTabSz="914400" rtl="1" eaLnBrk="1" latinLnBrk="0" hangingPunct="1">
            <a:defRPr kern="1200">
              <a:solidFill>
                <a:sysClr val="windowText" lastClr="000000"/>
              </a:solidFill>
              <a:latin typeface="Arial" pitchFamily="34" charset="0"/>
              <a:cs typeface="Arial" pitchFamily="34" charset="0"/>
            </a:defRPr>
          </a:lvl7pPr>
          <a:lvl8pPr marL="3200400" algn="r" defTabSz="914400" rtl="1" eaLnBrk="1" latinLnBrk="0" hangingPunct="1">
            <a:defRPr kern="1200">
              <a:solidFill>
                <a:sysClr val="windowText" lastClr="000000"/>
              </a:solidFill>
              <a:latin typeface="Arial" pitchFamily="34" charset="0"/>
              <a:cs typeface="Arial" pitchFamily="34" charset="0"/>
            </a:defRPr>
          </a:lvl8pPr>
          <a:lvl9pPr marL="3657600" algn="r" defTabSz="914400" rtl="1" eaLnBrk="1" latinLnBrk="0" hangingPunct="1">
            <a:defRPr kern="1200">
              <a:solidFill>
                <a:sysClr val="windowText" lastClr="000000"/>
              </a:solidFill>
              <a:latin typeface="Arial" pitchFamily="34" charset="0"/>
              <a:cs typeface="Arial" pitchFamily="34" charset="0"/>
            </a:defRPr>
          </a:lvl9pPr>
        </a:lstStyle>
        <a:p xmlns:a="http://schemas.openxmlformats.org/drawingml/2006/main">
          <a:pPr algn="l" rtl="0"/>
          <a:r>
            <a:rPr lang="en-US" sz="1400" dirty="0"/>
            <a:t>Source: Central Bureau of </a:t>
          </a:r>
          <a:r>
            <a:rPr lang="en-US" sz="1400" dirty="0" smtClean="0"/>
            <a:t>Statistics, 2013</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0.0572</cdr:x>
      <cdr:y>0.08496</cdr:y>
    </cdr:from>
    <cdr:to>
      <cdr:x>0.93096</cdr:x>
      <cdr:y>0.93493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2048" y="440748"/>
          <a:ext cx="6600010" cy="4409491"/>
        </a:xfrm>
        <a:prstGeom xmlns:a="http://schemas.openxmlformats.org/drawingml/2006/main" prst="rect">
          <a:avLst/>
        </a:prstGeom>
      </cdr:spPr>
    </cdr:pic>
  </cdr:relSizeAnchor>
  <cdr:relSizeAnchor xmlns:cdr="http://schemas.openxmlformats.org/drawingml/2006/chartDrawing">
    <cdr:from>
      <cdr:x>0.70544</cdr:x>
      <cdr:y>0.20988</cdr:y>
    </cdr:from>
    <cdr:to>
      <cdr:x>0.81984</cdr:x>
      <cdr:y>0.76509</cdr:y>
    </cdr:to>
    <cdr:sp macro="" textlink="">
      <cdr:nvSpPr>
        <cdr:cNvPr id="3" name="מלבן 2"/>
        <cdr:cNvSpPr/>
      </cdr:nvSpPr>
      <cdr:spPr>
        <a:xfrm xmlns:a="http://schemas.openxmlformats.org/drawingml/2006/main">
          <a:off x="5328592" y="1088820"/>
          <a:ext cx="864096" cy="2880320"/>
        </a:xfrm>
        <a:prstGeom xmlns:a="http://schemas.openxmlformats.org/drawingml/2006/main" prst="rect">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e-IL"/>
        </a:p>
      </cdr:txBody>
    </cdr:sp>
  </cdr:relSizeAnchor>
</c:userShapes>
</file>

<file path=ppt/drawings/drawing3.xml><?xml version="1.0" encoding="utf-8"?>
<c:userShapes xmlns:c="http://schemas.openxmlformats.org/drawingml/2006/chart">
  <cdr:relSizeAnchor xmlns:cdr="http://schemas.openxmlformats.org/drawingml/2006/chartDrawing">
    <cdr:from>
      <cdr:x>0.15</cdr:x>
      <cdr:y>0.43589</cdr:y>
    </cdr:from>
    <cdr:to>
      <cdr:x>0.22</cdr:x>
      <cdr:y>0.80182</cdr:y>
    </cdr:to>
    <cdr:sp macro="" textlink="">
      <cdr:nvSpPr>
        <cdr:cNvPr id="3" name="מחבר ישר 2"/>
        <cdr:cNvSpPr/>
      </cdr:nvSpPr>
      <cdr:spPr>
        <a:xfrm xmlns:a="http://schemas.openxmlformats.org/drawingml/2006/main">
          <a:off x="1234480" y="1972816"/>
          <a:ext cx="576064" cy="1656184"/>
        </a:xfrm>
        <a:prstGeom xmlns:a="http://schemas.openxmlformats.org/drawingml/2006/main" prst="line">
          <a:avLst/>
        </a:prstGeom>
        <a:ln xmlns:a="http://schemas.openxmlformats.org/drawingml/2006/main" w="28575">
          <a:solidFill>
            <a:schemeClr val="tx1"/>
          </a:solidFill>
          <a:prstDash val="sysDash"/>
        </a:ln>
        <a:effectLst xmlns:a="http://schemas.openxmlformats.org/drawingml/2006/main">
          <a:glow rad="63500">
            <a:schemeClr val="accent2">
              <a:satMod val="175000"/>
              <a:alpha val="40000"/>
            </a:schemeClr>
          </a:glo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he-IL"/>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pPr>
              <a:defRPr/>
            </a:pPr>
            <a:fld id="{16D8DAEB-9C78-46BD-822D-0F148BAD3325}" type="datetimeFigureOut">
              <a:rPr lang="he-IL"/>
              <a:pPr>
                <a:defRPr/>
              </a:pPr>
              <a:t>ז'/חשון/תשע"ה</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C6DA0B18-1E71-4C5D-95F7-D31FD9436484}" type="slidenum">
              <a:rPr lang="he-IL"/>
              <a:pPr>
                <a:defRPr/>
              </a:pPr>
              <a:t>‹#›</a:t>
            </a:fld>
            <a:endParaRPr lang="he-IL"/>
          </a:p>
        </p:txBody>
      </p:sp>
    </p:spTree>
    <p:extLst>
      <p:ext uri="{BB962C8B-B14F-4D97-AF65-F5344CB8AC3E}">
        <p14:creationId xmlns:p14="http://schemas.microsoft.com/office/powerpoint/2010/main" val="2083326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A06B70AF-58D1-4FC8-8FAF-34EC27BC0DE7}" type="datetimeFigureOut">
              <a:rPr lang="he-IL"/>
              <a:pPr>
                <a:defRPr/>
              </a:pPr>
              <a:t>ז'/חשון/תשע"ה</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FBB41BE7-A779-45B6-B969-A026D7219DB2}" type="slidenum">
              <a:rPr lang="he-IL"/>
              <a:pPr>
                <a:defRPr/>
              </a:pPr>
              <a:t>‹#›</a:t>
            </a:fld>
            <a:endParaRPr lang="he-IL" dirty="0"/>
          </a:p>
        </p:txBody>
      </p:sp>
    </p:spTree>
    <p:extLst>
      <p:ext uri="{BB962C8B-B14F-4D97-AF65-F5344CB8AC3E}">
        <p14:creationId xmlns:p14="http://schemas.microsoft.com/office/powerpoint/2010/main" val="129495879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212E5209-58CC-4B8D-BE1C-B81FDB6917A0}" type="slidenum">
              <a:rPr lang="he-IL" smtClean="0"/>
              <a:pPr>
                <a:defRPr/>
              </a:pPr>
              <a:t>1</a:t>
            </a:fld>
            <a:endParaRPr lang="he-IL" dirty="0"/>
          </a:p>
        </p:txBody>
      </p:sp>
    </p:spTree>
    <p:extLst>
      <p:ext uri="{BB962C8B-B14F-4D97-AF65-F5344CB8AC3E}">
        <p14:creationId xmlns:p14="http://schemas.microsoft.com/office/powerpoint/2010/main" val="367415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smtClean="0">
                <a:solidFill>
                  <a:schemeClr val="tx2">
                    <a:lumMod val="60000"/>
                    <a:lumOff val="40000"/>
                  </a:schemeClr>
                </a:solidFill>
              </a:rPr>
              <a:t>Arab</a:t>
            </a:r>
            <a:r>
              <a:rPr lang="en-US" b="1" baseline="0" dirty="0" smtClean="0">
                <a:solidFill>
                  <a:schemeClr val="tx2">
                    <a:lumMod val="60000"/>
                    <a:lumOff val="40000"/>
                  </a:schemeClr>
                </a:solidFill>
              </a:rPr>
              <a:t> men</a:t>
            </a:r>
            <a:r>
              <a:rPr lang="en-US" baseline="0" dirty="0" smtClean="0">
                <a:solidFill>
                  <a:schemeClr val="tx2">
                    <a:lumMod val="60000"/>
                    <a:lumOff val="40000"/>
                  </a:schemeClr>
                </a:solidFill>
              </a:rPr>
              <a:t>: dropped by around 10 %</a:t>
            </a:r>
          </a:p>
          <a:p>
            <a:pPr algn="l" rtl="0"/>
            <a:r>
              <a:rPr lang="en-US" b="1" baseline="0" dirty="0" smtClean="0">
                <a:solidFill>
                  <a:srgbClr val="FF0000"/>
                </a:solidFill>
              </a:rPr>
              <a:t>Arab women</a:t>
            </a:r>
            <a:r>
              <a:rPr lang="en-US" baseline="0" dirty="0" smtClean="0">
                <a:solidFill>
                  <a:srgbClr val="FF0000"/>
                </a:solidFill>
              </a:rPr>
              <a:t>: rose significantly (more than doubled) but still very low</a:t>
            </a:r>
          </a:p>
          <a:p>
            <a:pPr algn="l" rtl="0"/>
            <a:r>
              <a:rPr lang="en-US" b="1" baseline="0" dirty="0" smtClean="0"/>
              <a:t>Jewish men</a:t>
            </a:r>
            <a:r>
              <a:rPr lang="en-US" baseline="0" dirty="0" smtClean="0"/>
              <a:t>: remained steady</a:t>
            </a:r>
          </a:p>
          <a:p>
            <a:pPr algn="l" rtl="0"/>
            <a:r>
              <a:rPr lang="en-US" b="1" baseline="0" dirty="0" smtClean="0"/>
              <a:t>Jewish women</a:t>
            </a:r>
            <a:r>
              <a:rPr lang="en-US" baseline="0" dirty="0" smtClean="0"/>
              <a:t>: rose significantly</a:t>
            </a:r>
            <a:endParaRPr lang="he-IL" dirty="0" smtClean="0"/>
          </a:p>
        </p:txBody>
      </p:sp>
      <p:sp>
        <p:nvSpPr>
          <p:cNvPr id="4" name="מציין מיקום של מספר שקופית 3"/>
          <p:cNvSpPr>
            <a:spLocks noGrp="1"/>
          </p:cNvSpPr>
          <p:nvPr>
            <p:ph type="sldNum" sz="quarter" idx="5"/>
          </p:nvPr>
        </p:nvSpPr>
        <p:spPr/>
        <p:txBody>
          <a:bodyPr/>
          <a:lstStyle/>
          <a:p>
            <a:pPr>
              <a:defRPr/>
            </a:pPr>
            <a:fld id="{9132D26F-DB30-4507-BC0E-3549A02D5C4A}" type="slidenum">
              <a:rPr lang="he-IL" smtClean="0">
                <a:solidFill>
                  <a:prstClr val="black"/>
                </a:solidFill>
              </a:rPr>
              <a:pPr>
                <a:defRPr/>
              </a:pPr>
              <a:t>10</a:t>
            </a:fld>
            <a:endParaRPr lang="he-IL"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ln/>
        </p:spPr>
      </p:sp>
      <p:sp>
        <p:nvSpPr>
          <p:cNvPr id="56323" name="Rectangle 3"/>
          <p:cNvSpPr>
            <a:spLocks noGrp="1" noChangeArrowheads="1"/>
          </p:cNvSpPr>
          <p:nvPr>
            <p:ph type="body" idx="1"/>
          </p:nvPr>
        </p:nvSpPr>
        <p:spPr>
          <a:noFill/>
        </p:spPr>
        <p:txBody>
          <a:bodyPr/>
          <a:lstStyle/>
          <a:p>
            <a:pPr marL="342900" marR="0" lvl="0" indent="-342900"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Israeli workforce is shrinking</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according to Demographic Forecast</a:t>
            </a:r>
          </a:p>
          <a:p>
            <a:pPr marL="342900" marR="0" lvl="0" indent="-342900"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en-US" sz="2400" b="1" i="0" u="dottedHeavy" strike="noStrike" kern="1200" cap="none" spc="0" normalizeH="0" baseline="0" noProof="0" dirty="0" smtClean="0">
                <a:ln>
                  <a:noFill/>
                </a:ln>
                <a:solidFill>
                  <a:prstClr val="black"/>
                </a:solidFill>
                <a:effectLst/>
                <a:uLnTx/>
                <a:uFill>
                  <a:solidFill>
                    <a:srgbClr val="FF0000"/>
                  </a:solidFill>
                </a:uFill>
                <a:latin typeface="+mn-lt"/>
                <a:ea typeface="+mn-ea"/>
                <a:cs typeface="+mn-cs"/>
              </a:rPr>
              <a:t>The big Challenge</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Preserving work force rates by Increasing workforce rates in under participating groups, there lies the potential.</a:t>
            </a:r>
          </a:p>
          <a:p>
            <a:pPr marL="342900" marR="0" lvl="0" indent="-342900" algn="l" defTabSz="914400" rtl="0" eaLnBrk="0" fontAlgn="base" latinLnBrk="0" hangingPunct="0">
              <a:lnSpc>
                <a:spcPct val="15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One point increase in employment rate contributes over 10 billion NIS to the GNP</a:t>
            </a:r>
          </a:p>
          <a:p>
            <a:endParaRPr lang="en-US" dirty="0" smtClean="0"/>
          </a:p>
        </p:txBody>
      </p:sp>
    </p:spTree>
    <p:extLst>
      <p:ext uri="{BB962C8B-B14F-4D97-AF65-F5344CB8AC3E}">
        <p14:creationId xmlns:p14="http://schemas.microsoft.com/office/powerpoint/2010/main" val="266694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addition  to  low  standards  of </a:t>
            </a:r>
          </a:p>
          <a:p>
            <a:r>
              <a:rPr lang="en-US" dirty="0" smtClean="0"/>
              <a:t>living and difficult conditions on  individual and community  levels, high  rates of poverty mean </a:t>
            </a:r>
          </a:p>
          <a:p>
            <a:r>
              <a:rPr lang="en-US" dirty="0" smtClean="0"/>
              <a:t>high costs to the country  in state welfare services,  lost productivity,  lost tax revenue, and  low </a:t>
            </a:r>
          </a:p>
          <a:p>
            <a:r>
              <a:rPr lang="en-US" dirty="0" smtClean="0"/>
              <a:t>consumer activity</a:t>
            </a:r>
            <a:endParaRPr lang="he-IL" dirty="0"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pPr>
                <a:defRPr/>
              </a:pPr>
              <a:t>12</a:t>
            </a:fld>
            <a:endParaRPr lang="he-I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smtClean="0"/>
              <a:t>Equal rights </a:t>
            </a:r>
          </a:p>
          <a:p>
            <a:pPr algn="l" rtl="0"/>
            <a:r>
              <a:rPr lang="en-US" dirty="0" smtClean="0"/>
              <a:t>Equal Services: Health, Education, welfare…</a:t>
            </a:r>
          </a:p>
          <a:p>
            <a:pPr algn="l" rtl="0"/>
            <a:r>
              <a:rPr lang="en-US" dirty="0" smtClean="0"/>
              <a:t>As a result of unique characteristics of Arab Minority along with the structural discrimination and limited access to government services, the quality of services is much lower among Arab citizens and large socio-economic  gaps were created.</a:t>
            </a:r>
          </a:p>
          <a:p>
            <a:pPr marL="171450" indent="-171450" algn="l" rtl="0">
              <a:buFont typeface="Arial" panose="020B0604020202020204" pitchFamily="34" charset="0"/>
              <a:buChar char="•"/>
            </a:pPr>
            <a:r>
              <a:rPr lang="en-US" dirty="0" smtClean="0"/>
              <a:t>In addition to regular government services, special attention and investment in the Arab</a:t>
            </a:r>
            <a:r>
              <a:rPr lang="en-US" baseline="0" dirty="0" smtClean="0"/>
              <a:t> population i</a:t>
            </a:r>
            <a:r>
              <a:rPr lang="en-US" dirty="0" smtClean="0"/>
              <a:t>n order to reduce these gaps: 	</a:t>
            </a:r>
            <a:r>
              <a:rPr lang="en-US" sz="2400" dirty="0" smtClean="0"/>
              <a:t>Establishing the Authority For Economic Development</a:t>
            </a:r>
          </a:p>
          <a:p>
            <a:pPr lvl="1" algn="l" rtl="0"/>
            <a:r>
              <a:rPr lang="en-US" sz="2400" dirty="0" smtClean="0"/>
              <a:t>	 designated programs (Total Budget: 4 billion NIS)</a:t>
            </a:r>
          </a:p>
          <a:p>
            <a:pPr marL="0" indent="0" algn="l" rtl="0">
              <a:buNone/>
            </a:pP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pPr>
              <a:defRPr/>
            </a:pPr>
            <a:fld id="{FBB41BE7-A779-45B6-B969-A026D7219DB2}" type="slidenum">
              <a:rPr lang="he-IL" smtClean="0"/>
              <a:pPr>
                <a:defRPr/>
              </a:pPr>
              <a:t>13</a:t>
            </a:fld>
            <a:endParaRPr lang="he-IL" dirty="0"/>
          </a:p>
        </p:txBody>
      </p:sp>
    </p:spTree>
    <p:extLst>
      <p:ext uri="{BB962C8B-B14F-4D97-AF65-F5344CB8AC3E}">
        <p14:creationId xmlns:p14="http://schemas.microsoft.com/office/powerpoint/2010/main" val="269666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pPr>
                <a:defRPr/>
              </a:pPr>
              <a:t>14</a:t>
            </a:fld>
            <a:endParaRPr lang="he-IL" dirty="0"/>
          </a:p>
        </p:txBody>
      </p:sp>
    </p:spTree>
    <p:extLst>
      <p:ext uri="{BB962C8B-B14F-4D97-AF65-F5344CB8AC3E}">
        <p14:creationId xmlns:p14="http://schemas.microsoft.com/office/powerpoint/2010/main" val="285233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Pears Foundation</a:t>
            </a:r>
          </a:p>
          <a:p>
            <a:r>
              <a:rPr lang="en-US" dirty="0" smtClean="0"/>
              <a:t>UJA</a:t>
            </a:r>
            <a:r>
              <a:rPr lang="en-US" baseline="0" dirty="0" smtClean="0"/>
              <a:t> Federation of </a:t>
            </a:r>
            <a:r>
              <a:rPr lang="en-US" baseline="0" dirty="0" err="1" smtClean="0"/>
              <a:t>NewYork</a:t>
            </a:r>
            <a:endParaRPr lang="en-US" baseline="0" dirty="0" smtClean="0"/>
          </a:p>
          <a:p>
            <a:r>
              <a:rPr lang="en-US" baseline="0" dirty="0" err="1" smtClean="0"/>
              <a:t>Mandell</a:t>
            </a:r>
            <a:r>
              <a:rPr lang="en-US" baseline="0" dirty="0" smtClean="0"/>
              <a:t> and </a:t>
            </a:r>
            <a:r>
              <a:rPr lang="en-US" baseline="0" dirty="0" err="1" smtClean="0"/>
              <a:t>Medeliene</a:t>
            </a:r>
            <a:r>
              <a:rPr lang="en-US" baseline="0" dirty="0" smtClean="0"/>
              <a:t> Berman Foundation</a:t>
            </a:r>
            <a:endParaRPr lang="he-IL" baseline="0" dirty="0" smtClean="0"/>
          </a:p>
          <a:p>
            <a:r>
              <a:rPr lang="en-US" baseline="0" dirty="0" smtClean="0"/>
              <a:t>Jacob and Hilda</a:t>
            </a:r>
          </a:p>
          <a:p>
            <a:r>
              <a:rPr lang="en-US" dirty="0" smtClean="0"/>
              <a:t>Council for Higher Education</a:t>
            </a:r>
            <a:endParaRPr lang="he-IL" dirty="0"/>
          </a:p>
        </p:txBody>
      </p:sp>
      <p:sp>
        <p:nvSpPr>
          <p:cNvPr id="4" name="מציין מיקום של מספר שקופית 3"/>
          <p:cNvSpPr>
            <a:spLocks noGrp="1"/>
          </p:cNvSpPr>
          <p:nvPr>
            <p:ph type="sldNum" sz="quarter" idx="10"/>
          </p:nvPr>
        </p:nvSpPr>
        <p:spPr/>
        <p:txBody>
          <a:bodyPr/>
          <a:lstStyle/>
          <a:p>
            <a:pPr>
              <a:defRPr/>
            </a:pPr>
            <a:fld id="{FBB41BE7-A779-45B6-B969-A026D7219DB2}" type="slidenum">
              <a:rPr lang="he-IL" smtClean="0"/>
              <a:pPr>
                <a:defRPr/>
              </a:pPr>
              <a:t>18</a:t>
            </a:fld>
            <a:endParaRPr lang="he-I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BB41BE7-A779-45B6-B969-A026D7219DB2}" type="slidenum">
              <a:rPr lang="he-IL" smtClean="0"/>
              <a:pPr>
                <a:defRPr/>
              </a:pPr>
              <a:t>24</a:t>
            </a:fld>
            <a:endParaRPr lang="he-IL" dirty="0"/>
          </a:p>
        </p:txBody>
      </p:sp>
    </p:spTree>
    <p:extLst>
      <p:ext uri="{BB962C8B-B14F-4D97-AF65-F5344CB8AC3E}">
        <p14:creationId xmlns:p14="http://schemas.microsoft.com/office/powerpoint/2010/main" val="42306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sz="1200" dirty="0" smtClean="0"/>
          </a:p>
          <a:p>
            <a:pPr algn="l" rtl="0"/>
            <a:r>
              <a:rPr lang="en-US" sz="1200" dirty="0" smtClean="0"/>
              <a:t>Challenges:</a:t>
            </a:r>
          </a:p>
          <a:p>
            <a:pPr algn="l" rtl="0"/>
            <a:r>
              <a:rPr lang="en-US" sz="1200" dirty="0" smtClean="0"/>
              <a:t>As a result of recent events (</a:t>
            </a:r>
            <a:r>
              <a:rPr lang="en-US" sz="1200" dirty="0" err="1" smtClean="0"/>
              <a:t>zuk</a:t>
            </a:r>
            <a:r>
              <a:rPr lang="en-US" sz="1200" dirty="0" smtClean="0"/>
              <a:t> </a:t>
            </a:r>
            <a:r>
              <a:rPr lang="en-US" sz="1200" dirty="0" err="1" smtClean="0"/>
              <a:t>eitan</a:t>
            </a:r>
            <a:r>
              <a:rPr lang="en-US" sz="1200" dirty="0" smtClean="0"/>
              <a:t>)  and because of budget constraints there</a:t>
            </a:r>
            <a:r>
              <a:rPr lang="en-US" sz="1200" baseline="0" dirty="0" smtClean="0"/>
              <a:t> is a change in government priority</a:t>
            </a:r>
            <a:endParaRPr lang="en-US" sz="1200" dirty="0" smtClean="0"/>
          </a:p>
          <a:p>
            <a:pPr algn="l"/>
            <a:r>
              <a:rPr lang="en-US" b="1" dirty="0" smtClean="0"/>
              <a:t>Summary</a:t>
            </a:r>
            <a:r>
              <a:rPr lang="en-US" dirty="0" smtClean="0"/>
              <a:t> </a:t>
            </a:r>
          </a:p>
          <a:p>
            <a:pPr algn="l"/>
            <a:r>
              <a:rPr lang="en-US" dirty="0" smtClean="0"/>
              <a:t>Positive Trends in socio-economic Indicators</a:t>
            </a:r>
          </a:p>
          <a:p>
            <a:pPr algn="l"/>
            <a:r>
              <a:rPr lang="en-US" dirty="0" smtClean="0"/>
              <a:t>Gaps remain large </a:t>
            </a:r>
          </a:p>
          <a:p>
            <a:pPr algn="l"/>
            <a:r>
              <a:rPr lang="en-US" dirty="0" smtClean="0"/>
              <a:t>Government Priority, Designated budgets</a:t>
            </a:r>
          </a:p>
          <a:p>
            <a:pPr algn="l"/>
            <a:r>
              <a:rPr lang="en-US" dirty="0" smtClean="0"/>
              <a:t>Philanthropy is  leveraging government funds </a:t>
            </a:r>
          </a:p>
          <a:p>
            <a:endParaRPr lang="he-IL" dirty="0"/>
          </a:p>
        </p:txBody>
      </p:sp>
      <p:sp>
        <p:nvSpPr>
          <p:cNvPr id="4" name="מציין מיקום של מספר שקופית 3"/>
          <p:cNvSpPr>
            <a:spLocks noGrp="1"/>
          </p:cNvSpPr>
          <p:nvPr>
            <p:ph type="sldNum" sz="quarter" idx="10"/>
          </p:nvPr>
        </p:nvSpPr>
        <p:spPr/>
        <p:txBody>
          <a:bodyPr/>
          <a:lstStyle/>
          <a:p>
            <a:pPr>
              <a:defRPr/>
            </a:pPr>
            <a:fld id="{FBB41BE7-A779-45B6-B969-A026D7219DB2}" type="slidenum">
              <a:rPr lang="he-IL" smtClean="0"/>
              <a:pPr>
                <a:defRPr/>
              </a:pPr>
              <a:t>26</a:t>
            </a:fld>
            <a:endParaRPr lang="he-IL" dirty="0"/>
          </a:p>
        </p:txBody>
      </p:sp>
    </p:spTree>
    <p:extLst>
      <p:ext uri="{BB962C8B-B14F-4D97-AF65-F5344CB8AC3E}">
        <p14:creationId xmlns:p14="http://schemas.microsoft.com/office/powerpoint/2010/main" val="234529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5D670AA3-5BAA-4E40-9616-B236F5D0A97D}" type="slidenum">
              <a:rPr lang="he-IL" smtClean="0"/>
              <a:pPr>
                <a:defRPr/>
              </a:pPr>
              <a:t>27</a:t>
            </a:fld>
            <a:endParaRPr lang="he-IL" dirty="0"/>
          </a:p>
        </p:txBody>
      </p:sp>
    </p:spTree>
    <p:extLst>
      <p:ext uri="{BB962C8B-B14F-4D97-AF65-F5344CB8AC3E}">
        <p14:creationId xmlns:p14="http://schemas.microsoft.com/office/powerpoint/2010/main" val="291168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solidFill>
                  <a:prstClr val="black"/>
                </a:solidFill>
              </a:rPr>
              <a:pPr>
                <a:defRPr/>
              </a:pPr>
              <a:t>2</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solidFill>
                  <a:prstClr val="black"/>
                </a:solidFill>
              </a:rPr>
              <a:pPr>
                <a:defRPr/>
              </a:pPr>
              <a:t>3</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solidFill>
                  <a:prstClr val="black"/>
                </a:solidFill>
              </a:rPr>
              <a:pPr>
                <a:defRPr/>
              </a:pPr>
              <a:t>4</a:t>
            </a:fld>
            <a:endParaRPr lang="he-I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solidFill>
                  <a:prstClr val="black"/>
                </a:solidFill>
              </a:rPr>
              <a:pPr>
                <a:defRPr/>
              </a:pPr>
              <a:t>5</a:t>
            </a:fld>
            <a:endParaRPr lang="he-IL"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pPr>
                <a:defRPr/>
              </a:pPr>
              <a:t>6</a:t>
            </a:fld>
            <a:endParaRPr lang="he-IL" dirty="0"/>
          </a:p>
        </p:txBody>
      </p:sp>
    </p:spTree>
    <p:extLst>
      <p:ext uri="{BB962C8B-B14F-4D97-AF65-F5344CB8AC3E}">
        <p14:creationId xmlns:p14="http://schemas.microsoft.com/office/powerpoint/2010/main" val="333442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pPr>
                <a:defRPr/>
              </a:pPr>
              <a:t>7</a:t>
            </a:fld>
            <a:endParaRPr lang="he-I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FBB41BE7-A779-45B6-B969-A026D7219DB2}" type="slidenum">
              <a:rPr lang="he-IL" smtClean="0"/>
              <a:pPr>
                <a:defRPr/>
              </a:pPr>
              <a:t>8</a:t>
            </a:fld>
            <a:endParaRPr lang="he-IL" dirty="0"/>
          </a:p>
        </p:txBody>
      </p:sp>
    </p:spTree>
    <p:extLst>
      <p:ext uri="{BB962C8B-B14F-4D97-AF65-F5344CB8AC3E}">
        <p14:creationId xmlns:p14="http://schemas.microsoft.com/office/powerpoint/2010/main" val="12514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Arab Youth </a:t>
            </a:r>
            <a:endParaRPr lang="he-IL" dirty="0" smtClean="0"/>
          </a:p>
          <a:p>
            <a:pPr algn="l" rtl="0"/>
            <a:r>
              <a:rPr lang="en-US" sz="1200" b="1" dirty="0" smtClean="0">
                <a:solidFill>
                  <a:srgbClr val="FF0000"/>
                </a:solidFill>
                <a:latin typeface="+mn-lt"/>
              </a:rPr>
              <a:t>In 2009 - </a:t>
            </a:r>
            <a:r>
              <a:rPr lang="en-US" sz="1200" b="1" dirty="0" smtClean="0">
                <a:solidFill>
                  <a:srgbClr val="FF0000"/>
                </a:solidFill>
              </a:rPr>
              <a:t>About</a:t>
            </a:r>
            <a:r>
              <a:rPr lang="en-US" sz="1200" b="1" dirty="0" smtClean="0">
                <a:solidFill>
                  <a:srgbClr val="FF0000"/>
                </a:solidFill>
                <a:latin typeface="+mn-lt"/>
              </a:rPr>
              <a:t> 40% of Arab youth (Ages  18-22) did not study or work, 25.6% of the men and 52.1% of the women.</a:t>
            </a:r>
          </a:p>
          <a:p>
            <a:pPr algn="l" rtl="0"/>
            <a:endParaRPr lang="en-US" sz="1200" dirty="0" smtClean="0">
              <a:latin typeface="+mn-lt"/>
            </a:endParaRPr>
          </a:p>
          <a:p>
            <a:pPr algn="l" rtl="0"/>
            <a:r>
              <a:rPr lang="en-US" sz="1200" dirty="0" smtClean="0">
                <a:latin typeface="+mn-lt"/>
              </a:rPr>
              <a:t>28.9% Arab women has 0-8 years of education compared with 4.5% of the Jewish women</a:t>
            </a:r>
          </a:p>
          <a:p>
            <a:endParaRPr lang="en-US" dirty="0" smtClean="0"/>
          </a:p>
          <a:p>
            <a:endParaRPr lang="he-IL" dirty="0" smtClean="0"/>
          </a:p>
        </p:txBody>
      </p:sp>
      <p:sp>
        <p:nvSpPr>
          <p:cNvPr id="4" name="מציין מיקום של מספר שקופית 3"/>
          <p:cNvSpPr>
            <a:spLocks noGrp="1"/>
          </p:cNvSpPr>
          <p:nvPr>
            <p:ph type="sldNum" sz="quarter" idx="5"/>
          </p:nvPr>
        </p:nvSpPr>
        <p:spPr/>
        <p:txBody>
          <a:bodyPr/>
          <a:lstStyle/>
          <a:p>
            <a:pPr>
              <a:defRPr/>
            </a:pPr>
            <a:fld id="{F6C1E99E-E5BD-441E-B09D-EC6DD1E9F50E}" type="slidenum">
              <a:rPr lang="he-IL" smtClean="0"/>
              <a:pPr>
                <a:defRPr/>
              </a:pPr>
              <a:t>9</a:t>
            </a:fld>
            <a:endParaRPr lang="he-IL" dirty="0"/>
          </a:p>
        </p:txBody>
      </p:sp>
    </p:spTree>
    <p:extLst>
      <p:ext uri="{BB962C8B-B14F-4D97-AF65-F5344CB8AC3E}">
        <p14:creationId xmlns:p14="http://schemas.microsoft.com/office/powerpoint/2010/main" val="202308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98CC24BC-E888-4A02-A7C1-94AD2436F680}" type="datetimeFigureOut">
              <a:rPr lang="he-IL"/>
              <a:pPr>
                <a:defRPr/>
              </a:pPr>
              <a:t>ז'/חשון/תשע"ה</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7E56478-6386-4DB0-9590-60D099251F7C}" type="slidenum">
              <a:rPr lang="he-IL"/>
              <a:pPr>
                <a:defRPr/>
              </a:pPr>
              <a:t>‹#›</a:t>
            </a:fld>
            <a:endParaRPr lang="he-IL" dirty="0"/>
          </a:p>
        </p:txBody>
      </p:sp>
    </p:spTree>
    <p:extLst>
      <p:ext uri="{BB962C8B-B14F-4D97-AF65-F5344CB8AC3E}">
        <p14:creationId xmlns:p14="http://schemas.microsoft.com/office/powerpoint/2010/main" val="65474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95E020E-1EDF-4C8F-9E4F-FE5E86158F1B}" type="datetimeFigureOut">
              <a:rPr lang="he-IL"/>
              <a:pPr>
                <a:defRPr/>
              </a:pPr>
              <a:t>ז'/חשון/תשע"ה</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DC544F4-9C66-4F6B-92E3-4C45ECF3A2C3}" type="slidenum">
              <a:rPr lang="he-IL"/>
              <a:pPr>
                <a:defRPr/>
              </a:pPr>
              <a:t>‹#›</a:t>
            </a:fld>
            <a:endParaRPr lang="he-IL" dirty="0"/>
          </a:p>
        </p:txBody>
      </p:sp>
    </p:spTree>
    <p:extLst>
      <p:ext uri="{BB962C8B-B14F-4D97-AF65-F5344CB8AC3E}">
        <p14:creationId xmlns:p14="http://schemas.microsoft.com/office/powerpoint/2010/main" val="30986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A44989DF-F2A7-4646-81BF-51D47542B684}" type="datetimeFigureOut">
              <a:rPr lang="he-IL"/>
              <a:pPr>
                <a:defRPr/>
              </a:pPr>
              <a:t>ז'/חשון/תשע"ה</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03145C6F-AACC-48DB-8DB9-D4C72BFDAAEF}" type="slidenum">
              <a:rPr lang="he-IL"/>
              <a:pPr>
                <a:defRPr/>
              </a:pPr>
              <a:t>‹#›</a:t>
            </a:fld>
            <a:endParaRPr lang="he-IL" dirty="0"/>
          </a:p>
        </p:txBody>
      </p:sp>
    </p:spTree>
    <p:extLst>
      <p:ext uri="{BB962C8B-B14F-4D97-AF65-F5344CB8AC3E}">
        <p14:creationId xmlns:p14="http://schemas.microsoft.com/office/powerpoint/2010/main" val="2037890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1290638"/>
            <a:ext cx="8383588" cy="1597360"/>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lvl1pPr algn="r" rtl="1">
              <a:defRPr/>
            </a:lvl1pPr>
          </a:lstStyle>
          <a:p>
            <a:r>
              <a:rPr lang="en-US" dirty="0" smtClean="0"/>
              <a:t>Click to edit Master title style</a:t>
            </a:r>
            <a:endParaRPr lang="he-IL" dirty="0"/>
          </a:p>
        </p:txBody>
      </p:sp>
    </p:spTree>
    <p:extLst>
      <p:ext uri="{BB962C8B-B14F-4D97-AF65-F5344CB8AC3E}">
        <p14:creationId xmlns:p14="http://schemas.microsoft.com/office/powerpoint/2010/main" val="349781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1FF33A5-50F2-4BB2-BDAA-08D920A37DCB}" type="datetimeFigureOut">
              <a:rPr lang="he-IL"/>
              <a:pPr>
                <a:defRPr/>
              </a:pPr>
              <a:t>ז'/חשון/תשע"ה</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1A3A1A7-F7FB-42EE-B3A6-13768E6CDAE3}" type="slidenum">
              <a:rPr lang="he-IL"/>
              <a:pPr>
                <a:defRPr/>
              </a:pPr>
              <a:t>‹#›</a:t>
            </a:fld>
            <a:endParaRPr lang="he-IL" dirty="0"/>
          </a:p>
        </p:txBody>
      </p:sp>
    </p:spTree>
    <p:extLst>
      <p:ext uri="{BB962C8B-B14F-4D97-AF65-F5344CB8AC3E}">
        <p14:creationId xmlns:p14="http://schemas.microsoft.com/office/powerpoint/2010/main" val="169414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26B7A032-786A-4CAE-8C88-799FE95CB651}" type="datetimeFigureOut">
              <a:rPr lang="he-IL"/>
              <a:pPr>
                <a:defRPr/>
              </a:pPr>
              <a:t>ז'/חשון/תשע"ה</a:t>
            </a:fld>
            <a:endParaRPr lang="he-IL" dirty="0"/>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0B8BE49-AA70-40D2-BE1C-E8EB4D3ABB4A}" type="slidenum">
              <a:rPr lang="he-IL"/>
              <a:pPr>
                <a:defRPr/>
              </a:pPr>
              <a:t>‹#›</a:t>
            </a:fld>
            <a:endParaRPr lang="he-IL" dirty="0"/>
          </a:p>
        </p:txBody>
      </p:sp>
    </p:spTree>
    <p:extLst>
      <p:ext uri="{BB962C8B-B14F-4D97-AF65-F5344CB8AC3E}">
        <p14:creationId xmlns:p14="http://schemas.microsoft.com/office/powerpoint/2010/main" val="160415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0566B61A-D634-45D4-8EB0-3D1DF058DF0D}" type="datetimeFigureOut">
              <a:rPr lang="he-IL"/>
              <a:pPr>
                <a:defRPr/>
              </a:pPr>
              <a:t>ז'/חשון/תשע"ה</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38590B8E-7217-4D98-8657-805A8DB4CE82}" type="slidenum">
              <a:rPr lang="he-IL"/>
              <a:pPr>
                <a:defRPr/>
              </a:pPr>
              <a:t>‹#›</a:t>
            </a:fld>
            <a:endParaRPr lang="he-IL" dirty="0"/>
          </a:p>
        </p:txBody>
      </p:sp>
    </p:spTree>
    <p:extLst>
      <p:ext uri="{BB962C8B-B14F-4D97-AF65-F5344CB8AC3E}">
        <p14:creationId xmlns:p14="http://schemas.microsoft.com/office/powerpoint/2010/main" val="118881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E6836BF4-47F6-47B4-909A-D71B8A5A9513}" type="datetimeFigureOut">
              <a:rPr lang="he-IL"/>
              <a:pPr>
                <a:defRPr/>
              </a:pPr>
              <a:t>ז'/חשון/תשע"ה</a:t>
            </a:fld>
            <a:endParaRPr lang="he-IL" dirty="0"/>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A7C1D38C-BDE7-46D0-A052-665230647135}" type="slidenum">
              <a:rPr lang="he-IL"/>
              <a:pPr>
                <a:defRPr/>
              </a:pPr>
              <a:t>‹#›</a:t>
            </a:fld>
            <a:endParaRPr lang="he-IL" dirty="0"/>
          </a:p>
        </p:txBody>
      </p:sp>
    </p:spTree>
    <p:extLst>
      <p:ext uri="{BB962C8B-B14F-4D97-AF65-F5344CB8AC3E}">
        <p14:creationId xmlns:p14="http://schemas.microsoft.com/office/powerpoint/2010/main" val="25248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DD459B13-4758-4FC3-B581-90A80CE1D2A3}" type="datetimeFigureOut">
              <a:rPr lang="he-IL"/>
              <a:pPr>
                <a:defRPr/>
              </a:pPr>
              <a:t>ז'/חשון/תשע"ה</a:t>
            </a:fld>
            <a:endParaRPr lang="he-IL" dirty="0"/>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3545195F-73BE-42B1-A2A3-5BF766D9293A}" type="slidenum">
              <a:rPr lang="he-IL"/>
              <a:pPr>
                <a:defRPr/>
              </a:pPr>
              <a:t>‹#›</a:t>
            </a:fld>
            <a:endParaRPr lang="he-IL" dirty="0"/>
          </a:p>
        </p:txBody>
      </p:sp>
    </p:spTree>
    <p:extLst>
      <p:ext uri="{BB962C8B-B14F-4D97-AF65-F5344CB8AC3E}">
        <p14:creationId xmlns:p14="http://schemas.microsoft.com/office/powerpoint/2010/main" val="97100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7F388566-56A4-44DF-9ECA-520331021D05}" type="datetimeFigureOut">
              <a:rPr lang="he-IL"/>
              <a:pPr>
                <a:defRPr/>
              </a:pPr>
              <a:t>ז'/חשון/תשע"ה</a:t>
            </a:fld>
            <a:endParaRPr lang="he-IL" dirty="0"/>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E65D6BB7-7F91-4DAA-A06B-3C9C9ECA2B67}" type="slidenum">
              <a:rPr lang="he-IL"/>
              <a:pPr>
                <a:defRPr/>
              </a:pPr>
              <a:t>‹#›</a:t>
            </a:fld>
            <a:endParaRPr lang="he-IL" dirty="0"/>
          </a:p>
        </p:txBody>
      </p:sp>
    </p:spTree>
    <p:extLst>
      <p:ext uri="{BB962C8B-B14F-4D97-AF65-F5344CB8AC3E}">
        <p14:creationId xmlns:p14="http://schemas.microsoft.com/office/powerpoint/2010/main" val="225514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DB1A5363-E3C4-480B-B230-5C873A7F85B5}" type="datetimeFigureOut">
              <a:rPr lang="he-IL"/>
              <a:pPr>
                <a:defRPr/>
              </a:pPr>
              <a:t>ז'/חשון/תשע"ה</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83E3495-BDB1-4D9D-9DAA-AAC86B07C953}" type="slidenum">
              <a:rPr lang="he-IL"/>
              <a:pPr>
                <a:defRPr/>
              </a:pPr>
              <a:t>‹#›</a:t>
            </a:fld>
            <a:endParaRPr lang="he-IL" dirty="0"/>
          </a:p>
        </p:txBody>
      </p:sp>
    </p:spTree>
    <p:extLst>
      <p:ext uri="{BB962C8B-B14F-4D97-AF65-F5344CB8AC3E}">
        <p14:creationId xmlns:p14="http://schemas.microsoft.com/office/powerpoint/2010/main" val="103718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3B2CB0B8-5D45-429B-9634-D024788AFC55}" type="datetimeFigureOut">
              <a:rPr lang="he-IL"/>
              <a:pPr>
                <a:defRPr/>
              </a:pPr>
              <a:t>ז'/חשון/תשע"ה</a:t>
            </a:fld>
            <a:endParaRPr lang="he-IL" dirty="0"/>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8F4636C7-DDCC-4B83-A6F1-B8A6C7C586F2}" type="slidenum">
              <a:rPr lang="he-IL"/>
              <a:pPr>
                <a:defRPr/>
              </a:pPr>
              <a:t>‹#›</a:t>
            </a:fld>
            <a:endParaRPr lang="he-IL" dirty="0"/>
          </a:p>
        </p:txBody>
      </p:sp>
    </p:spTree>
    <p:extLst>
      <p:ext uri="{BB962C8B-B14F-4D97-AF65-F5344CB8AC3E}">
        <p14:creationId xmlns:p14="http://schemas.microsoft.com/office/powerpoint/2010/main" val="338330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מציין מיקום של כותרת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8195" name="מציין מיקום טקסט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2548BA-526F-441E-B649-C3CE78C26201}" type="datetimeFigureOut">
              <a:rPr lang="he-IL"/>
              <a:pPr>
                <a:defRPr/>
              </a:pPr>
              <a:t>ז'/חשון/תשע"ה</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3BEC32-72D4-4861-9C22-5618ACD61DB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il/url?sa=i&amp;rct=j&amp;q=&amp;esrc=s&amp;frm=1&amp;source=images&amp;cd=&amp;cad=rja&amp;uact=8&amp;ved=0CAcQjRw&amp;url=http://billofrightsinstitute.org/resources/educator-resources/americapedia/americapedia-constitution-text/article-iv-section-2/&amp;ei=IVRRVI39Mufe7AbQqIDACA&amp;bvm=bv.78597519,d.ZGU&amp;psig=AFQjCNHgEmdGuUlj58xi3y_QrxyHqBo-jQ&amp;ust=141470239237006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il/url?sa=i&amp;rct=j&amp;q=&amp;esrc=s&amp;frm=1&amp;source=images&amp;cd=&amp;cad=rja&amp;uact=8&amp;ved=0CAcQjRw&amp;url=http://www.scu.edu/engineering/frugal/about/approach.cfm&amp;ei=EktRVI67Cure7AbbpIGwAg&amp;bvm=bv.78597519,d.ZGU&amp;psig=AFQjCNG2f1EBBwVGjc5VlVZ9ORbOjbdqLA&amp;ust=1414700105699841" TargetMode="Externa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www.google.co.il/url?sa=i&amp;rct=j&amp;q=&amp;esrc=s&amp;frm=1&amp;source=images&amp;cd=&amp;cad=rja&amp;uact=8&amp;ved=0CAcQjRw&amp;url=http://www.estebanrodrigo.com/open-innovation-creatividad-innovacion/&amp;ei=fl5RVPqTIuPd7gaes4HQBg&amp;bvm=bv.78597519,d.ZGU&amp;psig=AFQjCNE8Zm4Cxb4Ad7-rjwZb04bPHJSZTQ&amp;ust=1414704937573331"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google.co.il/url?sa=i&amp;rct=j&amp;q=&amp;esrc=s&amp;frm=1&amp;source=images&amp;cd=&amp;cad=rja&amp;uact=8&amp;ved=0CAcQjRw&amp;url=http://charterforcompassion.org/node/8038&amp;ei=A1JRVOLDD_SJsQSF74KYDw&amp;bvm=bv.78597519,d.ZGU&amp;psig=AFQjCNE4YkQocg9rdegEuOGDoUKxCsnO_A&amp;ust=1414701770083813"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משנה 2"/>
          <p:cNvSpPr>
            <a:spLocks noGrp="1"/>
          </p:cNvSpPr>
          <p:nvPr>
            <p:ph type="subTitle" idx="1"/>
          </p:nvPr>
        </p:nvSpPr>
        <p:spPr>
          <a:xfrm>
            <a:off x="755576" y="908720"/>
            <a:ext cx="7660592" cy="4778698"/>
          </a:xfrm>
        </p:spPr>
        <p:txBody>
          <a:bodyPr/>
          <a:lstStyle/>
          <a:p>
            <a:pPr rtl="0" eaLnBrk="1" hangingPunct="1"/>
            <a:r>
              <a:rPr lang="en-US" sz="4000" dirty="0">
                <a:solidFill>
                  <a:schemeClr val="tx1"/>
                </a:solidFill>
              </a:rPr>
              <a:t/>
            </a:r>
            <a:br>
              <a:rPr lang="en-US" sz="4000" dirty="0">
                <a:solidFill>
                  <a:schemeClr val="tx1"/>
                </a:solidFill>
              </a:rPr>
            </a:br>
            <a:r>
              <a:rPr lang="en-US" sz="4000" dirty="0" smtClean="0">
                <a:solidFill>
                  <a:schemeClr val="tx1"/>
                </a:solidFill>
              </a:rPr>
              <a:t>Governmental Economical Policy towards Arab Sector </a:t>
            </a:r>
          </a:p>
          <a:p>
            <a:pPr rtl="0" eaLnBrk="1" hangingPunct="1"/>
            <a:r>
              <a:rPr lang="en-US" sz="2400" dirty="0" smtClean="0">
                <a:solidFill>
                  <a:schemeClr val="tx1"/>
                </a:solidFill>
              </a:rPr>
              <a:t>The Authority for  Economic Development of the</a:t>
            </a:r>
          </a:p>
          <a:p>
            <a:pPr rtl="0" eaLnBrk="1" hangingPunct="1"/>
            <a:r>
              <a:rPr lang="en-US" sz="2400" dirty="0" smtClean="0">
                <a:solidFill>
                  <a:schemeClr val="tx1"/>
                </a:solidFill>
              </a:rPr>
              <a:t> Minorities Sector</a:t>
            </a:r>
          </a:p>
          <a:p>
            <a:pPr rtl="0" eaLnBrk="1" hangingPunct="1"/>
            <a:r>
              <a:rPr lang="en-US" dirty="0" err="1" smtClean="0">
                <a:solidFill>
                  <a:schemeClr val="tx1"/>
                </a:solidFill>
              </a:rPr>
              <a:t>Aiman</a:t>
            </a:r>
            <a:r>
              <a:rPr lang="en-US" dirty="0" smtClean="0">
                <a:solidFill>
                  <a:schemeClr val="tx1"/>
                </a:solidFill>
              </a:rPr>
              <a:t> </a:t>
            </a:r>
            <a:r>
              <a:rPr lang="en-US" dirty="0" err="1" smtClean="0">
                <a:solidFill>
                  <a:schemeClr val="tx1"/>
                </a:solidFill>
              </a:rPr>
              <a:t>Saif</a:t>
            </a:r>
            <a:endParaRPr lang="en-US" dirty="0" smtClean="0">
              <a:solidFill>
                <a:schemeClr val="tx1"/>
              </a:solidFill>
            </a:endParaRPr>
          </a:p>
          <a:p>
            <a:pPr rtl="0" eaLnBrk="1" hangingPunct="1"/>
            <a:endParaRPr lang="en-US" dirty="0">
              <a:solidFill>
                <a:schemeClr val="tx1"/>
              </a:solidFill>
            </a:endParaRPr>
          </a:p>
          <a:p>
            <a:pPr rtl="0" eaLnBrk="1" hangingPunct="1"/>
            <a:r>
              <a:rPr lang="en-US" sz="2400" dirty="0" smtClean="0">
                <a:solidFill>
                  <a:schemeClr val="tx1"/>
                </a:solidFill>
              </a:rPr>
              <a:t>November 2014 </a:t>
            </a:r>
          </a:p>
        </p:txBody>
      </p:sp>
      <p:pic>
        <p:nvPicPr>
          <p:cNvPr id="5" name="Picture 16"/>
          <p:cNvPicPr>
            <a:picLocks noChangeAspect="1" noChangeArrowheads="1"/>
          </p:cNvPicPr>
          <p:nvPr/>
        </p:nvPicPr>
        <p:blipFill>
          <a:blip r:embed="rId3" cstate="print"/>
          <a:srcRect/>
          <a:stretch>
            <a:fillRect/>
          </a:stretch>
        </p:blipFill>
        <p:spPr bwMode="auto">
          <a:xfrm>
            <a:off x="66675" y="5516563"/>
            <a:ext cx="3830638" cy="1193800"/>
          </a:xfrm>
          <a:prstGeom prst="rect">
            <a:avLst/>
          </a:prstGeom>
          <a:gradFill rotWithShape="1">
            <a:gsLst>
              <a:gs pos="0">
                <a:schemeClr val="accent1">
                  <a:gamma/>
                  <a:shade val="46275"/>
                  <a:invGamma/>
                </a:schemeClr>
              </a:gs>
              <a:gs pos="100000">
                <a:schemeClr val="accent1"/>
              </a:gs>
            </a:gsLst>
            <a:lin ang="5400000" scaled="1"/>
          </a:grad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6480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כותרת משנה 6"/>
          <p:cNvSpPr txBox="1">
            <a:spLocks/>
          </p:cNvSpPr>
          <p:nvPr/>
        </p:nvSpPr>
        <p:spPr bwMode="auto">
          <a:xfrm>
            <a:off x="251520" y="836712"/>
            <a:ext cx="8497639" cy="64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2200" dirty="0" smtClean="0">
                <a:solidFill>
                  <a:prstClr val="black"/>
                </a:solidFill>
              </a:rPr>
              <a:t>Workforce </a:t>
            </a:r>
            <a:r>
              <a:rPr lang="en-US" sz="2200" dirty="0">
                <a:solidFill>
                  <a:prstClr val="black"/>
                </a:solidFill>
              </a:rPr>
              <a:t>participation rates in Israel ages 18-66 ,1980- </a:t>
            </a:r>
            <a:r>
              <a:rPr lang="en-US" sz="2200" dirty="0" smtClean="0">
                <a:solidFill>
                  <a:prstClr val="black"/>
                </a:solidFill>
              </a:rPr>
              <a:t>2012</a:t>
            </a:r>
            <a:endParaRPr lang="en-US" sz="2200" dirty="0">
              <a:solidFill>
                <a:prstClr val="black"/>
              </a:solidFill>
            </a:endParaRPr>
          </a:p>
          <a:p>
            <a:pPr algn="ctr" eaLnBrk="1" hangingPunct="1">
              <a:spcBef>
                <a:spcPct val="20000"/>
              </a:spcBef>
              <a:buFont typeface="Arial" pitchFamily="34" charset="0"/>
              <a:buNone/>
            </a:pPr>
            <a:endParaRPr lang="he-IL" sz="1400" b="1" dirty="0">
              <a:solidFill>
                <a:prstClr val="black"/>
              </a:solidFill>
              <a:latin typeface="Calibri" pitchFamily="34" charset="0"/>
            </a:endParaRPr>
          </a:p>
        </p:txBody>
      </p:sp>
      <p:graphicFrame>
        <p:nvGraphicFramePr>
          <p:cNvPr id="13" name="תרשים 10"/>
          <p:cNvGraphicFramePr>
            <a:graphicFrameLocks/>
          </p:cNvGraphicFramePr>
          <p:nvPr>
            <p:extLst>
              <p:ext uri="{D42A27DB-BD31-4B8C-83A1-F6EECF244321}">
                <p14:modId xmlns:p14="http://schemas.microsoft.com/office/powerpoint/2010/main" val="1718646958"/>
              </p:ext>
            </p:extLst>
          </p:nvPr>
        </p:nvGraphicFramePr>
        <p:xfrm>
          <a:off x="0" y="1124744"/>
          <a:ext cx="914400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4" name="מציין מיקום תוכן 2"/>
          <p:cNvSpPr txBox="1">
            <a:spLocks/>
          </p:cNvSpPr>
          <p:nvPr/>
        </p:nvSpPr>
        <p:spPr bwMode="auto">
          <a:xfrm>
            <a:off x="66675" y="944724"/>
            <a:ext cx="9144000" cy="792088"/>
          </a:xfrm>
          <a:prstGeom prst="rect">
            <a:avLst/>
          </a:prstGeom>
          <a:noFill/>
          <a:ln w="9525">
            <a:noFill/>
            <a:miter lim="800000"/>
            <a:headEnd/>
            <a:tailEnd/>
          </a:ln>
        </p:spPr>
        <p:txBody>
          <a:bodyPr/>
          <a:lstStyle/>
          <a:p>
            <a:pPr marL="180975" indent="-180975" algn="ctr" eaLnBrk="0" hangingPunct="0">
              <a:lnSpc>
                <a:spcPts val="2800"/>
              </a:lnSpc>
              <a:spcBef>
                <a:spcPts val="0"/>
              </a:spcBef>
              <a:spcAft>
                <a:spcPts val="600"/>
              </a:spcAft>
              <a:buFont typeface="Arial" pitchFamily="34" charset="0"/>
              <a:buNone/>
              <a:defRPr/>
            </a:pPr>
            <a:endParaRPr lang="he-IL" sz="2400" b="1" dirty="0" smtClean="0">
              <a:solidFill>
                <a:srgbClr val="FF0000"/>
              </a:solidFill>
              <a:latin typeface="Calibri" pitchFamily="34" charset="0"/>
            </a:endParaRPr>
          </a:p>
          <a:p>
            <a:pPr>
              <a:lnSpc>
                <a:spcPts val="2800"/>
              </a:lnSpc>
              <a:spcAft>
                <a:spcPts val="600"/>
              </a:spcAft>
              <a:defRPr/>
            </a:pPr>
            <a:endParaRPr lang="he-IL" sz="2300" dirty="0" smtClean="0">
              <a:solidFill>
                <a:prstClr val="black"/>
              </a:solidFill>
            </a:endParaRPr>
          </a:p>
          <a:p>
            <a:pPr>
              <a:lnSpc>
                <a:spcPct val="90000"/>
              </a:lnSpc>
              <a:spcAft>
                <a:spcPts val="600"/>
              </a:spcAft>
              <a:defRPr/>
            </a:pPr>
            <a:endParaRPr lang="he-IL" sz="2300" dirty="0" smtClean="0">
              <a:solidFill>
                <a:prstClr val="black"/>
              </a:solidFill>
            </a:endParaRPr>
          </a:p>
          <a:p>
            <a:pPr>
              <a:lnSpc>
                <a:spcPct val="90000"/>
              </a:lnSpc>
              <a:spcAft>
                <a:spcPts val="600"/>
              </a:spcAft>
              <a:defRPr/>
            </a:pPr>
            <a:endParaRPr lang="he-IL" sz="2300" b="1" dirty="0" smtClean="0">
              <a:solidFill>
                <a:prstClr val="black"/>
              </a:solidFill>
            </a:endParaRPr>
          </a:p>
          <a:p>
            <a:pPr>
              <a:lnSpc>
                <a:spcPct val="90000"/>
              </a:lnSpc>
              <a:defRPr/>
            </a:pPr>
            <a:endParaRPr lang="he-IL" sz="2300" b="1" dirty="0" smtClean="0">
              <a:solidFill>
                <a:prstClr val="black"/>
              </a:solidFill>
            </a:endParaRPr>
          </a:p>
        </p:txBody>
      </p:sp>
      <p:grpSp>
        <p:nvGrpSpPr>
          <p:cNvPr id="2" name="קבוצה 10"/>
          <p:cNvGrpSpPr/>
          <p:nvPr/>
        </p:nvGrpSpPr>
        <p:grpSpPr>
          <a:xfrm>
            <a:off x="2267744" y="1268760"/>
            <a:ext cx="5544616" cy="3384376"/>
            <a:chOff x="2483768" y="794236"/>
            <a:chExt cx="5544616" cy="3384376"/>
          </a:xfrm>
        </p:grpSpPr>
        <p:cxnSp>
          <p:nvCxnSpPr>
            <p:cNvPr id="16" name="מחבר חץ ישר 7"/>
            <p:cNvCxnSpPr/>
            <p:nvPr/>
          </p:nvCxnSpPr>
          <p:spPr>
            <a:xfrm>
              <a:off x="7092280" y="2996952"/>
              <a:ext cx="936104" cy="864096"/>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7" name="תרשים 10"/>
            <p:cNvGraphicFramePr>
              <a:graphicFrameLocks/>
            </p:cNvGraphicFramePr>
            <p:nvPr>
              <p:extLst>
                <p:ext uri="{D42A27DB-BD31-4B8C-83A1-F6EECF244321}">
                  <p14:modId xmlns:p14="http://schemas.microsoft.com/office/powerpoint/2010/main" val="372997793"/>
                </p:ext>
              </p:extLst>
            </p:nvPr>
          </p:nvGraphicFramePr>
          <p:xfrm>
            <a:off x="2483768" y="794236"/>
            <a:ext cx="5256584" cy="3384376"/>
          </p:xfrm>
          <a:graphic>
            <a:graphicData uri="http://schemas.openxmlformats.org/drawingml/2006/chart">
              <c:chart xmlns:c="http://schemas.openxmlformats.org/drawingml/2006/chart" xmlns:r="http://schemas.openxmlformats.org/officeDocument/2006/relationships" r:id="rId4"/>
            </a:graphicData>
          </a:graphic>
        </p:graphicFrame>
      </p:grpSp>
      <p:sp>
        <p:nvSpPr>
          <p:cNvPr id="18" name="כותרת משנה 6"/>
          <p:cNvSpPr txBox="1">
            <a:spLocks/>
          </p:cNvSpPr>
          <p:nvPr/>
        </p:nvSpPr>
        <p:spPr>
          <a:xfrm>
            <a:off x="0" y="6525344"/>
            <a:ext cx="9144000" cy="360040"/>
          </a:xfrm>
          <a:prstGeom prst="rect">
            <a:avLst/>
          </a:prstGeom>
        </p:spPr>
        <p:txBody>
          <a:bodyPr/>
          <a:lstStyle/>
          <a:p>
            <a:pPr marL="342900" indent="-342900" algn="l" eaLnBrk="0" hangingPunct="0">
              <a:spcBef>
                <a:spcPct val="20000"/>
              </a:spcBef>
              <a:buFont typeface="Arial" charset="0"/>
              <a:buChar char="•"/>
              <a:defRPr/>
            </a:pPr>
            <a:endParaRPr lang="he-IL" sz="1200" dirty="0" smtClean="0">
              <a:solidFill>
                <a:prstClr val="black"/>
              </a:solidFill>
              <a:latin typeface="Calibri"/>
              <a:cs typeface="Arial"/>
            </a:endParaRPr>
          </a:p>
        </p:txBody>
      </p:sp>
      <p:pic>
        <p:nvPicPr>
          <p:cNvPr id="19"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sp>
        <p:nvSpPr>
          <p:cNvPr id="12" name="כותרת משנה 6"/>
          <p:cNvSpPr txBox="1">
            <a:spLocks/>
          </p:cNvSpPr>
          <p:nvPr/>
        </p:nvSpPr>
        <p:spPr bwMode="auto">
          <a:xfrm>
            <a:off x="0" y="6597352"/>
            <a:ext cx="91440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1" eaLnBrk="0" fontAlgn="base" latinLnBrk="0" hangingPunct="0">
              <a:lnSpc>
                <a:spcPct val="100000"/>
              </a:lnSpc>
              <a:spcBef>
                <a:spcPct val="20000"/>
              </a:spcBef>
              <a:spcAft>
                <a:spcPct val="0"/>
              </a:spcAft>
              <a:buClrTx/>
              <a:buSzTx/>
              <a:tabLst/>
              <a:defRPr/>
            </a:pPr>
            <a:r>
              <a:rPr lang="en-US" sz="1400" dirty="0" smtClean="0">
                <a:latin typeface="+mn-lt"/>
                <a:cs typeface="+mn-cs"/>
              </a:rPr>
              <a:t>Ministry of Economy, 2013</a:t>
            </a:r>
            <a:endParaRPr kumimoji="0" lang="he-IL" sz="1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707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11560" y="-99392"/>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dirty="0" smtClean="0">
                <a:latin typeface="Calibri" pitchFamily="34" charset="0"/>
                <a:cs typeface="David" pitchFamily="2" charset="-79"/>
              </a:rPr>
              <a:t>Net Impact of Demography on </a:t>
            </a:r>
          </a:p>
          <a:p>
            <a:pPr algn="ctr"/>
            <a:r>
              <a:rPr lang="en-US" sz="2800" dirty="0" smtClean="0">
                <a:latin typeface="Calibri" pitchFamily="34" charset="0"/>
                <a:cs typeface="David" pitchFamily="2" charset="-79"/>
              </a:rPr>
              <a:t>Employment Rates (ages 25-64)*</a:t>
            </a:r>
            <a:endParaRPr lang="en-US" sz="2800" dirty="0">
              <a:latin typeface="Calibri" pitchFamily="34" charset="0"/>
              <a:cs typeface="David" pitchFamily="2" charset="-79"/>
            </a:endParaRPr>
          </a:p>
        </p:txBody>
      </p:sp>
      <p:sp>
        <p:nvSpPr>
          <p:cNvPr id="20484" name="Text Box 3"/>
          <p:cNvSpPr txBox="1">
            <a:spLocks noChangeArrowheads="1"/>
          </p:cNvSpPr>
          <p:nvPr/>
        </p:nvSpPr>
        <p:spPr bwMode="auto">
          <a:xfrm>
            <a:off x="215131" y="6488668"/>
            <a:ext cx="89288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Narkisim" pitchFamily="2" charset="-79"/>
                <a:cs typeface="Narkisim" pitchFamily="2" charset="-79"/>
              </a:defRPr>
            </a:lvl1pPr>
            <a:lvl2pPr marL="742950" indent="-285750" eaLnBrk="0" hangingPunct="0">
              <a:defRPr>
                <a:solidFill>
                  <a:schemeClr val="tx1"/>
                </a:solidFill>
                <a:latin typeface="Narkisim" pitchFamily="2" charset="-79"/>
                <a:cs typeface="Narkisim" pitchFamily="2" charset="-79"/>
              </a:defRPr>
            </a:lvl2pPr>
            <a:lvl3pPr marL="1143000" indent="-228600" eaLnBrk="0" hangingPunct="0">
              <a:defRPr>
                <a:solidFill>
                  <a:schemeClr val="tx1"/>
                </a:solidFill>
                <a:latin typeface="Narkisim" pitchFamily="2" charset="-79"/>
                <a:cs typeface="Narkisim" pitchFamily="2" charset="-79"/>
              </a:defRPr>
            </a:lvl3pPr>
            <a:lvl4pPr marL="1600200" indent="-228600" eaLnBrk="0" hangingPunct="0">
              <a:defRPr>
                <a:solidFill>
                  <a:schemeClr val="tx1"/>
                </a:solidFill>
                <a:latin typeface="Narkisim" pitchFamily="2" charset="-79"/>
                <a:cs typeface="Narkisim" pitchFamily="2" charset="-79"/>
              </a:defRPr>
            </a:lvl4pPr>
            <a:lvl5pPr marL="2057400" indent="-228600" eaLnBrk="0" hangingPunct="0">
              <a:defRPr>
                <a:solidFill>
                  <a:schemeClr val="tx1"/>
                </a:solidFill>
                <a:latin typeface="Narkisim" pitchFamily="2" charset="-79"/>
                <a:cs typeface="Narkisim" pitchFamily="2" charset="-79"/>
              </a:defRPr>
            </a:lvl5pPr>
            <a:lvl6pPr marL="2514600" indent="-228600" eaLnBrk="0" fontAlgn="base" hangingPunct="0">
              <a:spcBef>
                <a:spcPct val="0"/>
              </a:spcBef>
              <a:spcAft>
                <a:spcPct val="0"/>
              </a:spcAft>
              <a:defRPr>
                <a:solidFill>
                  <a:schemeClr val="tx1"/>
                </a:solidFill>
                <a:latin typeface="Narkisim" pitchFamily="2" charset="-79"/>
                <a:cs typeface="Narkisim" pitchFamily="2" charset="-79"/>
              </a:defRPr>
            </a:lvl6pPr>
            <a:lvl7pPr marL="2971800" indent="-228600" eaLnBrk="0" fontAlgn="base" hangingPunct="0">
              <a:spcBef>
                <a:spcPct val="0"/>
              </a:spcBef>
              <a:spcAft>
                <a:spcPct val="0"/>
              </a:spcAft>
              <a:defRPr>
                <a:solidFill>
                  <a:schemeClr val="tx1"/>
                </a:solidFill>
                <a:latin typeface="Narkisim" pitchFamily="2" charset="-79"/>
                <a:cs typeface="Narkisim" pitchFamily="2" charset="-79"/>
              </a:defRPr>
            </a:lvl7pPr>
            <a:lvl8pPr marL="3429000" indent="-228600" eaLnBrk="0" fontAlgn="base" hangingPunct="0">
              <a:spcBef>
                <a:spcPct val="0"/>
              </a:spcBef>
              <a:spcAft>
                <a:spcPct val="0"/>
              </a:spcAft>
              <a:defRPr>
                <a:solidFill>
                  <a:schemeClr val="tx1"/>
                </a:solidFill>
                <a:latin typeface="Narkisim" pitchFamily="2" charset="-79"/>
                <a:cs typeface="Narkisim" pitchFamily="2" charset="-79"/>
              </a:defRPr>
            </a:lvl8pPr>
            <a:lvl9pPr marL="3886200" indent="-228600" eaLnBrk="0" fontAlgn="base" hangingPunct="0">
              <a:spcBef>
                <a:spcPct val="0"/>
              </a:spcBef>
              <a:spcAft>
                <a:spcPct val="0"/>
              </a:spcAft>
              <a:defRPr>
                <a:solidFill>
                  <a:schemeClr val="tx1"/>
                </a:solidFill>
                <a:latin typeface="Narkisim" pitchFamily="2" charset="-79"/>
                <a:cs typeface="Narkisim" pitchFamily="2" charset="-79"/>
              </a:defRPr>
            </a:lvl9pPr>
          </a:lstStyle>
          <a:p>
            <a:pPr algn="l" eaLnBrk="1" hangingPunct="1">
              <a:spcBef>
                <a:spcPct val="50000"/>
              </a:spcBef>
            </a:pPr>
            <a:r>
              <a:rPr lang="en-US" sz="1600" dirty="0" smtClean="0">
                <a:latin typeface="Calibri" pitchFamily="34" charset="0"/>
                <a:cs typeface="David" pitchFamily="2" charset="-79"/>
              </a:rPr>
              <a:t>CBS data processed by Bank of Israel</a:t>
            </a:r>
            <a:endParaRPr lang="en-US" sz="1600" dirty="0">
              <a:latin typeface="Calibri" pitchFamily="34" charset="0"/>
              <a:cs typeface="David" pitchFamily="2" charset="-79"/>
            </a:endParaRPr>
          </a:p>
        </p:txBody>
      </p:sp>
      <p:sp>
        <p:nvSpPr>
          <p:cNvPr id="4" name="מלבן 3"/>
          <p:cNvSpPr/>
          <p:nvPr/>
        </p:nvSpPr>
        <p:spPr>
          <a:xfrm>
            <a:off x="4427538" y="1773238"/>
            <a:ext cx="4103687"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he-IL" sz="2000">
                <a:solidFill>
                  <a:schemeClr val="tx1"/>
                </a:solidFill>
                <a:latin typeface="Narkisim" pitchFamily="2" charset="-79"/>
                <a:cs typeface="Narkisim" pitchFamily="2" charset="-79"/>
              </a:rPr>
              <a:t>ממוצע </a:t>
            </a:r>
            <a:r>
              <a:rPr lang="en-US" sz="2000">
                <a:solidFill>
                  <a:schemeClr val="tx1"/>
                </a:solidFill>
                <a:latin typeface="Narkisim" pitchFamily="2" charset="-79"/>
                <a:cs typeface="Narkisim" pitchFamily="2" charset="-79"/>
              </a:rPr>
              <a:t>OECD</a:t>
            </a:r>
            <a:r>
              <a:rPr lang="he-IL" sz="2000">
                <a:solidFill>
                  <a:schemeClr val="tx1"/>
                </a:solidFill>
                <a:latin typeface="Narkisim" pitchFamily="2" charset="-79"/>
                <a:cs typeface="Narkisim" pitchFamily="2" charset="-79"/>
              </a:rPr>
              <a:t> בשנת 2011</a:t>
            </a:r>
          </a:p>
        </p:txBody>
      </p:sp>
      <p:graphicFrame>
        <p:nvGraphicFramePr>
          <p:cNvPr id="20486" name="תרשים 8"/>
          <p:cNvGraphicFramePr>
            <a:graphicFrameLocks/>
          </p:cNvGraphicFramePr>
          <p:nvPr>
            <p:extLst>
              <p:ext uri="{D42A27DB-BD31-4B8C-83A1-F6EECF244321}">
                <p14:modId xmlns:p14="http://schemas.microsoft.com/office/powerpoint/2010/main" val="86599736"/>
              </p:ext>
            </p:extLst>
          </p:nvPr>
        </p:nvGraphicFramePr>
        <p:xfrm>
          <a:off x="0" y="980728"/>
          <a:ext cx="8785225" cy="4568825"/>
        </p:xfrm>
        <a:graphic>
          <a:graphicData uri="http://schemas.openxmlformats.org/presentationml/2006/ole">
            <mc:AlternateContent xmlns:mc="http://schemas.openxmlformats.org/markup-compatibility/2006">
              <mc:Choice xmlns:v="urn:schemas-microsoft-com:vml" Requires="v">
                <p:oleObj spid="_x0000_s38183" name="גליון עבודה" r:id="rId5" imgW="8610600" imgH="4705502" progId="Excel.Sheet.8">
                  <p:embed/>
                </p:oleObj>
              </mc:Choice>
              <mc:Fallback>
                <p:oleObj name="גליון עבודה" r:id="rId5" imgW="8610600" imgH="4705502"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0728"/>
                        <a:ext cx="8785225" cy="456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מלבן 9"/>
          <p:cNvSpPr/>
          <p:nvPr/>
        </p:nvSpPr>
        <p:spPr>
          <a:xfrm>
            <a:off x="178619" y="1196752"/>
            <a:ext cx="28892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1600" b="1" dirty="0">
                <a:solidFill>
                  <a:schemeClr val="tx1"/>
                </a:solidFill>
                <a:latin typeface="Times New Roman" pitchFamily="18" charset="0"/>
                <a:cs typeface="Times New Roman" pitchFamily="18" charset="0"/>
              </a:rPr>
              <a:t>%</a:t>
            </a:r>
          </a:p>
        </p:txBody>
      </p:sp>
      <p:sp>
        <p:nvSpPr>
          <p:cNvPr id="9" name="TextBox 8"/>
          <p:cNvSpPr txBox="1"/>
          <p:nvPr/>
        </p:nvSpPr>
        <p:spPr>
          <a:xfrm>
            <a:off x="251520" y="5733256"/>
            <a:ext cx="7920880" cy="677108"/>
          </a:xfrm>
          <a:prstGeom prst="rect">
            <a:avLst/>
          </a:prstGeom>
          <a:noFill/>
        </p:spPr>
        <p:txBody>
          <a:bodyPr wrap="square" rtlCol="1">
            <a:spAutoFit/>
          </a:bodyPr>
          <a:lstStyle/>
          <a:p>
            <a:pPr algn="l"/>
            <a:r>
              <a:rPr lang="en-US" sz="2000" dirty="0" smtClean="0"/>
              <a:t>*</a:t>
            </a:r>
            <a:r>
              <a:rPr lang="en-US" b="1" dirty="0" smtClean="0"/>
              <a:t>Under the assumption that Employment Rates remain constant for each age, gender &amp; sector group</a:t>
            </a:r>
            <a:endParaRPr lang="en-US" b="1" dirty="0"/>
          </a:p>
        </p:txBody>
      </p:sp>
    </p:spTree>
    <p:extLst>
      <p:ext uri="{BB962C8B-B14F-4D97-AF65-F5344CB8AC3E}">
        <p14:creationId xmlns:p14="http://schemas.microsoft.com/office/powerpoint/2010/main" val="39960974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620688"/>
            <a:ext cx="8229600" cy="1143000"/>
          </a:xfrm>
        </p:spPr>
        <p:txBody>
          <a:bodyPr/>
          <a:lstStyle/>
          <a:p>
            <a:r>
              <a:rPr lang="en-US" sz="3600" dirty="0" smtClean="0"/>
              <a:t>Lost Potential </a:t>
            </a:r>
            <a:endParaRPr lang="he-IL" sz="3600" dirty="0"/>
          </a:p>
        </p:txBody>
      </p:sp>
      <p:sp>
        <p:nvSpPr>
          <p:cNvPr id="2" name="Content Placeholder 1"/>
          <p:cNvSpPr>
            <a:spLocks noGrp="1"/>
          </p:cNvSpPr>
          <p:nvPr>
            <p:ph idx="1"/>
          </p:nvPr>
        </p:nvSpPr>
        <p:spPr>
          <a:xfrm>
            <a:off x="0" y="1628800"/>
            <a:ext cx="8820472" cy="4525963"/>
          </a:xfrm>
        </p:spPr>
        <p:txBody>
          <a:bodyPr/>
          <a:lstStyle/>
          <a:p>
            <a:pPr algn="ctr" rtl="0">
              <a:lnSpc>
                <a:spcPct val="130000"/>
              </a:lnSpc>
              <a:buNone/>
            </a:pPr>
            <a:r>
              <a:rPr lang="en-US" dirty="0" smtClean="0">
                <a:cs typeface="Times New Roman" pitchFamily="18" charset="0"/>
              </a:rPr>
              <a:t> Arab citizens, despite constituting more  than 20% of  the population,  contribute only 8%  to  Israel’s GDP at an estimated  loss of </a:t>
            </a:r>
          </a:p>
          <a:p>
            <a:pPr algn="ctr" rtl="0">
              <a:lnSpc>
                <a:spcPct val="130000"/>
              </a:lnSpc>
              <a:buNone/>
            </a:pPr>
            <a:r>
              <a:rPr lang="en-US" dirty="0" smtClean="0">
                <a:cs typeface="Times New Roman" pitchFamily="18" charset="0"/>
              </a:rPr>
              <a:t>over  30 billion NIS each year</a:t>
            </a: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pic>
        <p:nvPicPr>
          <p:cNvPr id="38914" name="Picture 2" descr="http://himachalwatcher.com/wp-content/uploads/2013/03/money-loss-d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936" y="4338017"/>
            <a:ext cx="4978127"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89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48680"/>
            <a:ext cx="8229600" cy="1143000"/>
          </a:xfrm>
        </p:spPr>
        <p:txBody>
          <a:bodyPr/>
          <a:lstStyle/>
          <a:p>
            <a:r>
              <a:rPr lang="en-US" dirty="0" smtClean="0"/>
              <a:t>Equal Citizens?</a:t>
            </a:r>
            <a:endParaRPr lang="he-IL" dirty="0"/>
          </a:p>
        </p:txBody>
      </p:sp>
      <p:sp>
        <p:nvSpPr>
          <p:cNvPr id="3" name="מציין מיקום תוכן 2"/>
          <p:cNvSpPr>
            <a:spLocks noGrp="1"/>
          </p:cNvSpPr>
          <p:nvPr>
            <p:ph idx="1"/>
          </p:nvPr>
        </p:nvSpPr>
        <p:spPr>
          <a:xfrm>
            <a:off x="503548" y="1844824"/>
            <a:ext cx="8136904" cy="4525963"/>
          </a:xfrm>
        </p:spPr>
        <p:txBody>
          <a:bodyPr/>
          <a:lstStyle/>
          <a:p>
            <a:pPr algn="l" rtl="0">
              <a:spcAft>
                <a:spcPts val="600"/>
              </a:spcAft>
            </a:pPr>
            <a:r>
              <a:rPr lang="en-US" u="sng" dirty="0" smtClean="0"/>
              <a:t>By law</a:t>
            </a:r>
            <a:r>
              <a:rPr lang="en-US" dirty="0" smtClean="0"/>
              <a:t>: Equal rights – Equal services</a:t>
            </a:r>
          </a:p>
          <a:p>
            <a:pPr algn="l" rtl="0">
              <a:spcAft>
                <a:spcPts val="600"/>
              </a:spcAft>
            </a:pPr>
            <a:r>
              <a:rPr lang="en-US" u="sng" dirty="0" smtClean="0"/>
              <a:t>In Practice</a:t>
            </a:r>
            <a:r>
              <a:rPr lang="en-US" dirty="0" smtClean="0"/>
              <a:t>: Underserved population </a:t>
            </a:r>
          </a:p>
          <a:p>
            <a:pPr algn="l" rtl="0">
              <a:spcAft>
                <a:spcPts val="600"/>
              </a:spcAft>
            </a:pPr>
            <a:r>
              <a:rPr lang="en-US" dirty="0" smtClean="0"/>
              <a:t>large socio-economic  gaps</a:t>
            </a:r>
          </a:p>
          <a:p>
            <a:pPr algn="l" rtl="0">
              <a:spcAft>
                <a:spcPts val="600"/>
              </a:spcAft>
            </a:pPr>
            <a:r>
              <a:rPr lang="en-US" dirty="0"/>
              <a:t>Governmental </a:t>
            </a:r>
            <a:r>
              <a:rPr lang="en-US" dirty="0" smtClean="0"/>
              <a:t>policy </a:t>
            </a:r>
            <a:r>
              <a:rPr lang="en-US" dirty="0"/>
              <a:t>for </a:t>
            </a:r>
            <a:r>
              <a:rPr lang="en-US" dirty="0" smtClean="0"/>
              <a:t>economic integration </a:t>
            </a:r>
            <a:r>
              <a:rPr lang="en-US" dirty="0"/>
              <a:t>of </a:t>
            </a:r>
            <a:r>
              <a:rPr lang="en-US" dirty="0" smtClean="0"/>
              <a:t>minorities</a:t>
            </a:r>
            <a:endParaRPr lang="en-US" u="sng" dirty="0">
              <a:uFill>
                <a:solidFill>
                  <a:srgbClr val="FFFF00"/>
                </a:solidFill>
              </a:uFill>
            </a:endParaRPr>
          </a:p>
          <a:p>
            <a:pPr lvl="1" algn="l" rtl="0">
              <a:spcAft>
                <a:spcPts val="600"/>
              </a:spcAft>
            </a:pPr>
            <a:r>
              <a:rPr lang="en-US" sz="2400" dirty="0" smtClean="0"/>
              <a:t>Establishing the Authority for Economic Development</a:t>
            </a:r>
          </a:p>
          <a:p>
            <a:pPr lvl="1" algn="l" rtl="0">
              <a:spcAft>
                <a:spcPts val="600"/>
              </a:spcAft>
            </a:pPr>
            <a:r>
              <a:rPr lang="en-US" sz="2400" dirty="0" smtClean="0"/>
              <a:t> Designated programs (</a:t>
            </a:r>
            <a:r>
              <a:rPr lang="en-US" sz="2400" dirty="0"/>
              <a:t>t</a:t>
            </a:r>
            <a:r>
              <a:rPr lang="en-US" sz="2400" dirty="0" smtClean="0"/>
              <a:t>otal budget: 4 billion NIS)</a:t>
            </a:r>
          </a:p>
          <a:p>
            <a:pPr marL="0" indent="0" algn="l" rtl="0">
              <a:spcAft>
                <a:spcPts val="600"/>
              </a:spcAft>
              <a:buNone/>
            </a:pPr>
            <a:endParaRPr lang="he-IL"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pic>
        <p:nvPicPr>
          <p:cNvPr id="44034" name="Picture 2" descr="https://encrypted-tbn1.gstatic.com/images?q=tbn:ANd9GcS6KLhdOLSoebKG5eVePCjKQHLM5-NUpishq62XyNWOsfCNtzM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971" y="1052736"/>
            <a:ext cx="181232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9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pic>
        <p:nvPicPr>
          <p:cNvPr id="6" name="Picture 16"/>
          <p:cNvPicPr>
            <a:picLocks noChangeAspect="1" noChangeArrowheads="1"/>
          </p:cNvPicPr>
          <p:nvPr/>
        </p:nvPicPr>
        <p:blipFill>
          <a:blip r:embed="rId4" cstate="print"/>
          <a:srcRect l="37849" t="2291"/>
          <a:stretch>
            <a:fillRect/>
          </a:stretch>
        </p:blipFill>
        <p:spPr bwMode="auto">
          <a:xfrm>
            <a:off x="1779034" y="2276872"/>
            <a:ext cx="6266744" cy="3070363"/>
          </a:xfrm>
          <a:prstGeom prst="rect">
            <a:avLst/>
          </a:prstGeom>
          <a:gradFill rotWithShape="1">
            <a:gsLst>
              <a:gs pos="0">
                <a:schemeClr val="accent1">
                  <a:gamma/>
                  <a:shade val="46275"/>
                  <a:invGamma/>
                </a:schemeClr>
              </a:gs>
              <a:gs pos="100000">
                <a:schemeClr val="accent1"/>
              </a:gs>
            </a:gsLst>
            <a:lin ang="5400000" scaled="1"/>
          </a:gradFill>
        </p:spPr>
      </p:pic>
      <p:sp>
        <p:nvSpPr>
          <p:cNvPr id="9" name="מלבן 8"/>
          <p:cNvSpPr/>
          <p:nvPr/>
        </p:nvSpPr>
        <p:spPr>
          <a:xfrm>
            <a:off x="1707026" y="3646427"/>
            <a:ext cx="216024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Content Placeholder 1"/>
          <p:cNvSpPr>
            <a:spLocks noGrp="1"/>
          </p:cNvSpPr>
          <p:nvPr>
            <p:ph idx="1"/>
          </p:nvPr>
        </p:nvSpPr>
        <p:spPr>
          <a:xfrm>
            <a:off x="986946" y="1351987"/>
            <a:ext cx="7293496" cy="4525963"/>
          </a:xfrm>
        </p:spPr>
        <p:txBody>
          <a:bodyPr/>
          <a:lstStyle/>
          <a:p>
            <a:pPr algn="ctr" rtl="0" eaLnBrk="1" hangingPunct="1">
              <a:buNone/>
            </a:pPr>
            <a:r>
              <a:rPr lang="en-US" dirty="0" smtClean="0">
                <a:solidFill>
                  <a:schemeClr val="tx2"/>
                </a:solidFill>
              </a:rPr>
              <a:t>The Authority for Economic Development of the Minorities Sector</a:t>
            </a:r>
          </a:p>
        </p:txBody>
      </p:sp>
      <p:sp>
        <p:nvSpPr>
          <p:cNvPr id="3" name="TextBox 2"/>
          <p:cNvSpPr txBox="1"/>
          <p:nvPr/>
        </p:nvSpPr>
        <p:spPr>
          <a:xfrm>
            <a:off x="2549667" y="5213308"/>
            <a:ext cx="6119656" cy="830997"/>
          </a:xfrm>
          <a:prstGeom prst="rect">
            <a:avLst/>
          </a:prstGeom>
          <a:noFill/>
        </p:spPr>
        <p:txBody>
          <a:bodyPr wrap="square" rtlCol="1">
            <a:spAutoFit/>
          </a:bodyPr>
          <a:lstStyle/>
          <a:p>
            <a:pPr algn="l" rtl="0"/>
            <a:r>
              <a:rPr lang="en-US" sz="2400" dirty="0" smtClean="0">
                <a:solidFill>
                  <a:schemeClr val="tx2">
                    <a:lumMod val="60000"/>
                    <a:lumOff val="40000"/>
                  </a:schemeClr>
                </a:solidFill>
              </a:rPr>
              <a:t>Developing and integrating the Arab population in the Israeli Economy</a:t>
            </a:r>
            <a:endParaRPr lang="he-IL" sz="2400" dirty="0">
              <a:solidFill>
                <a:schemeClr val="tx2">
                  <a:lumMod val="60000"/>
                  <a:lumOff val="40000"/>
                </a:schemeClr>
              </a:solidFill>
            </a:endParaRPr>
          </a:p>
        </p:txBody>
      </p:sp>
      <p:sp>
        <p:nvSpPr>
          <p:cNvPr id="4" name="TextBox 3"/>
          <p:cNvSpPr txBox="1"/>
          <p:nvPr/>
        </p:nvSpPr>
        <p:spPr>
          <a:xfrm>
            <a:off x="1115616" y="5199583"/>
            <a:ext cx="1584176" cy="461665"/>
          </a:xfrm>
          <a:prstGeom prst="rect">
            <a:avLst/>
          </a:prstGeom>
          <a:noFill/>
        </p:spPr>
        <p:txBody>
          <a:bodyPr wrap="square" rtlCol="1">
            <a:spAutoFit/>
          </a:bodyPr>
          <a:lstStyle/>
          <a:p>
            <a:r>
              <a:rPr lang="en-US" sz="2400" b="1" u="sng" dirty="0">
                <a:solidFill>
                  <a:schemeClr val="tx2">
                    <a:lumMod val="60000"/>
                    <a:lumOff val="40000"/>
                  </a:schemeClr>
                </a:solidFill>
              </a:rPr>
              <a:t>Mission</a:t>
            </a:r>
            <a:r>
              <a:rPr lang="en-US" sz="2400" dirty="0">
                <a:solidFill>
                  <a:schemeClr val="tx2">
                    <a:lumMod val="60000"/>
                    <a:lumOff val="40000"/>
                  </a:schemeClr>
                </a:solidFill>
              </a:rPr>
              <a:t>:</a:t>
            </a:r>
            <a:endParaRPr lang="he-IL" sz="2400" dirty="0"/>
          </a:p>
        </p:txBody>
      </p:sp>
    </p:spTree>
    <p:extLst>
      <p:ext uri="{BB962C8B-B14F-4D97-AF65-F5344CB8AC3E}">
        <p14:creationId xmlns:p14="http://schemas.microsoft.com/office/powerpoint/2010/main" val="4252449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grpSp>
        <p:nvGrpSpPr>
          <p:cNvPr id="18" name="קבוצה 17"/>
          <p:cNvGrpSpPr/>
          <p:nvPr/>
        </p:nvGrpSpPr>
        <p:grpSpPr>
          <a:xfrm>
            <a:off x="1979712" y="1498878"/>
            <a:ext cx="5359122" cy="5359122"/>
            <a:chOff x="2036447" y="884086"/>
            <a:chExt cx="5359122" cy="5359122"/>
          </a:xfrm>
        </p:grpSpPr>
        <p:grpSp>
          <p:nvGrpSpPr>
            <p:cNvPr id="2" name="Group 36"/>
            <p:cNvGrpSpPr/>
            <p:nvPr/>
          </p:nvGrpSpPr>
          <p:grpSpPr>
            <a:xfrm>
              <a:off x="2036447" y="884086"/>
              <a:ext cx="2619074" cy="2619074"/>
              <a:chOff x="1802682" y="344774"/>
              <a:chExt cx="2619074" cy="2619074"/>
            </a:xfrm>
          </p:grpSpPr>
          <p:sp>
            <p:nvSpPr>
              <p:cNvPr id="49" name="Pie 48"/>
              <p:cNvSpPr/>
              <p:nvPr/>
            </p:nvSpPr>
            <p:spPr>
              <a:xfrm>
                <a:off x="1802682" y="344774"/>
                <a:ext cx="2619074" cy="2619074"/>
              </a:xfrm>
              <a:prstGeom prst="pieWedg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Pie 12"/>
              <p:cNvSpPr/>
              <p:nvPr/>
            </p:nvSpPr>
            <p:spPr>
              <a:xfrm>
                <a:off x="2394019" y="1111883"/>
                <a:ext cx="2027737" cy="1851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en-US" sz="2400" b="1" dirty="0" smtClean="0"/>
                  <a:t>Upgrading</a:t>
                </a:r>
                <a:r>
                  <a:rPr lang="en-US" sz="2800" b="1" dirty="0" smtClean="0"/>
                  <a:t> </a:t>
                </a:r>
                <a:r>
                  <a:rPr lang="en-US" sz="2400" b="1" dirty="0" smtClean="0"/>
                  <a:t>Business</a:t>
                </a:r>
                <a:r>
                  <a:rPr lang="en-US" sz="2800" b="1" dirty="0" smtClean="0"/>
                  <a:t> </a:t>
                </a:r>
                <a:r>
                  <a:rPr lang="en-US" sz="2400" b="1" dirty="0" smtClean="0"/>
                  <a:t>sector</a:t>
                </a:r>
                <a:endParaRPr lang="he-IL" sz="2400" b="1" kern="1200" dirty="0"/>
              </a:p>
            </p:txBody>
          </p:sp>
        </p:grpSp>
        <p:grpSp>
          <p:nvGrpSpPr>
            <p:cNvPr id="3" name="Group 37"/>
            <p:cNvGrpSpPr/>
            <p:nvPr/>
          </p:nvGrpSpPr>
          <p:grpSpPr>
            <a:xfrm>
              <a:off x="4572000" y="884086"/>
              <a:ext cx="2823569" cy="2619075"/>
              <a:chOff x="4338235" y="344774"/>
              <a:chExt cx="2823569" cy="2619075"/>
            </a:xfrm>
          </p:grpSpPr>
          <p:sp>
            <p:nvSpPr>
              <p:cNvPr id="47" name="Pie 46"/>
              <p:cNvSpPr/>
              <p:nvPr/>
            </p:nvSpPr>
            <p:spPr>
              <a:xfrm rot="5400000">
                <a:off x="4542730" y="344774"/>
                <a:ext cx="2619074" cy="2619074"/>
              </a:xfrm>
              <a:prstGeom prst="pieWedg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8" name="Pie 14"/>
              <p:cNvSpPr/>
              <p:nvPr/>
            </p:nvSpPr>
            <p:spPr>
              <a:xfrm>
                <a:off x="4338235" y="729448"/>
                <a:ext cx="2592287" cy="2234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400" b="1" kern="1200" dirty="0" smtClean="0"/>
                  <a:t>Empowering municipalities</a:t>
                </a:r>
                <a:endParaRPr lang="he-IL" sz="2400" b="1" kern="1200" dirty="0"/>
              </a:p>
            </p:txBody>
          </p:sp>
        </p:grpSp>
        <p:grpSp>
          <p:nvGrpSpPr>
            <p:cNvPr id="4" name="Group 38"/>
            <p:cNvGrpSpPr/>
            <p:nvPr/>
          </p:nvGrpSpPr>
          <p:grpSpPr>
            <a:xfrm>
              <a:off x="4776495" y="3624134"/>
              <a:ext cx="2619074" cy="2619074"/>
              <a:chOff x="4542730" y="3084822"/>
              <a:chExt cx="2619074" cy="2619074"/>
            </a:xfrm>
          </p:grpSpPr>
          <p:sp>
            <p:nvSpPr>
              <p:cNvPr id="45" name="Pie 44"/>
              <p:cNvSpPr/>
              <p:nvPr/>
            </p:nvSpPr>
            <p:spPr>
              <a:xfrm rot="10800000">
                <a:off x="4542730" y="3084822"/>
                <a:ext cx="2619074" cy="2619074"/>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6" name="Pie 16"/>
              <p:cNvSpPr/>
              <p:nvPr/>
            </p:nvSpPr>
            <p:spPr>
              <a:xfrm>
                <a:off x="4554259" y="3372855"/>
                <a:ext cx="2592288" cy="1533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algn="ctr" defTabSz="1244600" rtl="0">
                  <a:spcAft>
                    <a:spcPct val="35000"/>
                  </a:spcAft>
                </a:pPr>
                <a:r>
                  <a:rPr lang="en-US" sz="2400" b="1" dirty="0" smtClean="0"/>
                  <a:t>HR Development </a:t>
                </a:r>
                <a:r>
                  <a:rPr lang="en-US" sz="2400" b="1" smtClean="0"/>
                  <a:t>&amp; Accessibility to higher </a:t>
                </a:r>
                <a:r>
                  <a:rPr lang="en-US" sz="2400" b="1" dirty="0" smtClean="0"/>
                  <a:t>education</a:t>
                </a:r>
              </a:p>
            </p:txBody>
          </p:sp>
        </p:grpSp>
        <p:grpSp>
          <p:nvGrpSpPr>
            <p:cNvPr id="5" name="Group 39"/>
            <p:cNvGrpSpPr/>
            <p:nvPr/>
          </p:nvGrpSpPr>
          <p:grpSpPr>
            <a:xfrm>
              <a:off x="2036447" y="3624134"/>
              <a:ext cx="2619074" cy="2619074"/>
              <a:chOff x="1802682" y="3084822"/>
              <a:chExt cx="2619074" cy="2619074"/>
            </a:xfrm>
          </p:grpSpPr>
          <p:sp>
            <p:nvSpPr>
              <p:cNvPr id="43" name="Pie 42"/>
              <p:cNvSpPr/>
              <p:nvPr/>
            </p:nvSpPr>
            <p:spPr>
              <a:xfrm rot="16200000">
                <a:off x="1802682" y="3084822"/>
                <a:ext cx="2619074" cy="2619074"/>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4" name="Pie 18"/>
              <p:cNvSpPr/>
              <p:nvPr/>
            </p:nvSpPr>
            <p:spPr>
              <a:xfrm>
                <a:off x="2327815" y="3084822"/>
                <a:ext cx="2093941" cy="1968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2400" b="1" kern="1200" dirty="0" smtClean="0"/>
                  <a:t>Encouraging Employment</a:t>
                </a:r>
                <a:endParaRPr lang="he-IL" sz="2400" b="1" kern="1200" dirty="0"/>
              </a:p>
            </p:txBody>
          </p:sp>
        </p:grpSp>
        <p:sp>
          <p:nvSpPr>
            <p:cNvPr id="41" name="Circular Arrow 40"/>
            <p:cNvSpPr/>
            <p:nvPr/>
          </p:nvSpPr>
          <p:spPr>
            <a:xfrm>
              <a:off x="4263870" y="3019267"/>
              <a:ext cx="904276" cy="786327"/>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2" name="Circular Arrow 41"/>
            <p:cNvSpPr/>
            <p:nvPr/>
          </p:nvSpPr>
          <p:spPr>
            <a:xfrm rot="10800000">
              <a:off x="4263870" y="3321701"/>
              <a:ext cx="904276" cy="786327"/>
            </a:xfrm>
            <a:prstGeom prst="circular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59" name="Title 58"/>
          <p:cNvSpPr>
            <a:spLocks noGrp="1"/>
          </p:cNvSpPr>
          <p:nvPr>
            <p:ph type="title"/>
          </p:nvPr>
        </p:nvSpPr>
        <p:spPr>
          <a:xfrm>
            <a:off x="2438313" y="658428"/>
            <a:ext cx="4680520" cy="936104"/>
          </a:xfrm>
        </p:spPr>
        <p:txBody>
          <a:bodyPr/>
          <a:lstStyle/>
          <a:p>
            <a:pPr rtl="0"/>
            <a:r>
              <a:rPr lang="en-US" sz="3600" b="1" dirty="0" smtClean="0"/>
              <a:t>Main Areas of Activity</a:t>
            </a:r>
            <a:endParaRPr lang="he-IL" sz="3600" b="1" dirty="0"/>
          </a:p>
        </p:txBody>
      </p:sp>
    </p:spTree>
    <p:extLst>
      <p:ext uri="{BB962C8B-B14F-4D97-AF65-F5344CB8AC3E}">
        <p14:creationId xmlns:p14="http://schemas.microsoft.com/office/powerpoint/2010/main" val="102792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2"/>
          <p:cNvSpPr/>
          <p:nvPr/>
        </p:nvSpPr>
        <p:spPr>
          <a:xfrm>
            <a:off x="2803556" y="1651195"/>
            <a:ext cx="1851965" cy="1851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he-IL" sz="2800" kern="1200" dirty="0"/>
          </a:p>
        </p:txBody>
      </p:sp>
      <p:pic>
        <p:nvPicPr>
          <p:cNvPr id="26" name="Picture 25"/>
          <p:cNvPicPr>
            <a:picLocks noChangeAspect="1" noChangeArrowheads="1"/>
          </p:cNvPicPr>
          <p:nvPr/>
        </p:nvPicPr>
        <p:blipFill>
          <a:blip r:embed="rId2" cstate="print"/>
          <a:srcRect/>
          <a:stretch>
            <a:fillRect/>
          </a:stretch>
        </p:blipFill>
        <p:spPr bwMode="auto">
          <a:xfrm>
            <a:off x="0" y="5664200"/>
            <a:ext cx="3830638" cy="1193800"/>
          </a:xfrm>
          <a:prstGeom prst="rect">
            <a:avLst/>
          </a:prstGeom>
          <a:gradFill rotWithShape="1">
            <a:gsLst>
              <a:gs pos="0">
                <a:schemeClr val="accent1">
                  <a:gamma/>
                  <a:shade val="46275"/>
                  <a:invGamma/>
                </a:schemeClr>
              </a:gs>
              <a:gs pos="100000">
                <a:schemeClr val="accent1"/>
              </a:gs>
            </a:gsLst>
            <a:lin ang="5400000" scaled="1"/>
          </a:gradFill>
        </p:spPr>
      </p:pic>
      <p:sp>
        <p:nvSpPr>
          <p:cNvPr id="27" name="מציין מיקום תוכן 2"/>
          <p:cNvSpPr txBox="1">
            <a:spLocks/>
          </p:cNvSpPr>
          <p:nvPr/>
        </p:nvSpPr>
        <p:spPr bwMode="auto">
          <a:xfrm>
            <a:off x="323528" y="1196752"/>
            <a:ext cx="8640960" cy="504056"/>
          </a:xfrm>
          <a:prstGeom prst="rect">
            <a:avLst/>
          </a:prstGeom>
          <a:noFill/>
          <a:ln w="9525">
            <a:noFill/>
            <a:miter lim="800000"/>
            <a:headEnd/>
            <a:tailEnd/>
          </a:ln>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lvl="0" algn="ctr" defTabSz="1422400" rtl="0">
              <a:lnSpc>
                <a:spcPct val="90000"/>
              </a:lnSpc>
              <a:spcAft>
                <a:spcPct val="35000"/>
              </a:spcAft>
            </a:pPr>
            <a:r>
              <a:rPr lang="en-US" sz="2400" b="1" dirty="0" smtClean="0"/>
              <a:t> Encouraging Employment and HR Development – Model </a:t>
            </a:r>
            <a:endParaRPr lang="he-IL" sz="2400" b="1" dirty="0"/>
          </a:p>
          <a:p>
            <a:pPr>
              <a:lnSpc>
                <a:spcPts val="2800"/>
              </a:lnSpc>
              <a:spcAft>
                <a:spcPts val="600"/>
              </a:spcAft>
              <a:defRPr/>
            </a:pPr>
            <a:endParaRPr lang="he-IL" sz="2400" dirty="0" smtClean="0"/>
          </a:p>
          <a:p>
            <a:pPr>
              <a:lnSpc>
                <a:spcPct val="90000"/>
              </a:lnSpc>
              <a:spcAft>
                <a:spcPts val="600"/>
              </a:spcAft>
              <a:defRPr/>
            </a:pPr>
            <a:endParaRPr lang="he-IL" sz="2400" dirty="0" smtClean="0"/>
          </a:p>
          <a:p>
            <a:pPr>
              <a:lnSpc>
                <a:spcPct val="90000"/>
              </a:lnSpc>
              <a:spcAft>
                <a:spcPts val="600"/>
              </a:spcAft>
              <a:defRPr/>
            </a:pPr>
            <a:endParaRPr lang="he-IL" sz="2400" b="1" dirty="0" smtClean="0"/>
          </a:p>
          <a:p>
            <a:pPr>
              <a:lnSpc>
                <a:spcPct val="90000"/>
              </a:lnSpc>
              <a:defRPr/>
            </a:pPr>
            <a:endParaRPr lang="he-IL" sz="2400" b="1" dirty="0" smtClean="0"/>
          </a:p>
        </p:txBody>
      </p:sp>
      <p:sp>
        <p:nvSpPr>
          <p:cNvPr id="9" name="אליפסה 8">
            <a:hlinkClick r:id="" action="ppaction://hlinkshowjump?jump=nextslide"/>
          </p:cNvPr>
          <p:cNvSpPr/>
          <p:nvPr/>
        </p:nvSpPr>
        <p:spPr>
          <a:xfrm>
            <a:off x="2555776" y="1988840"/>
            <a:ext cx="2304256"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chemeClr val="bg1"/>
                </a:solidFill>
              </a:rPr>
              <a:t>Supply</a:t>
            </a:r>
          </a:p>
          <a:p>
            <a:pPr algn="ctr"/>
            <a:r>
              <a:rPr lang="en-US" sz="2000" dirty="0" smtClean="0"/>
              <a:t>Job Seekers</a:t>
            </a:r>
            <a:endParaRPr lang="he-IL" sz="2000" dirty="0"/>
          </a:p>
        </p:txBody>
      </p:sp>
      <p:sp>
        <p:nvSpPr>
          <p:cNvPr id="10" name="אליפסה 9">
            <a:hlinkClick r:id="rId3" action="ppaction://hlinksldjump"/>
          </p:cNvPr>
          <p:cNvSpPr/>
          <p:nvPr/>
        </p:nvSpPr>
        <p:spPr>
          <a:xfrm>
            <a:off x="4860032" y="1988840"/>
            <a:ext cx="2304256"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t>Demand</a:t>
            </a:r>
            <a:endParaRPr lang="he-IL" sz="3200" b="1" dirty="0" smtClean="0"/>
          </a:p>
          <a:p>
            <a:pPr algn="ctr"/>
            <a:r>
              <a:rPr lang="en-US" sz="2000" dirty="0" smtClean="0"/>
              <a:t>Employers</a:t>
            </a:r>
          </a:p>
        </p:txBody>
      </p:sp>
      <p:sp>
        <p:nvSpPr>
          <p:cNvPr id="13" name="טרפז 12">
            <a:hlinkClick r:id="rId4" action="ppaction://hlinksldjump"/>
          </p:cNvPr>
          <p:cNvSpPr/>
          <p:nvPr/>
        </p:nvSpPr>
        <p:spPr>
          <a:xfrm>
            <a:off x="1907704" y="4221088"/>
            <a:ext cx="5832648" cy="1584176"/>
          </a:xfrm>
          <a:prstGeom prst="trapezoi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dirty="0" smtClean="0"/>
              <a:t>Local Economic Infrastructures</a:t>
            </a:r>
            <a:endParaRPr lang="he-IL" sz="3000" dirty="0"/>
          </a:p>
        </p:txBody>
      </p:sp>
      <p:pic>
        <p:nvPicPr>
          <p:cNvPr id="1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spTree>
    <p:extLst>
      <p:ext uri="{BB962C8B-B14F-4D97-AF65-F5344CB8AC3E}">
        <p14:creationId xmlns:p14="http://schemas.microsoft.com/office/powerpoint/2010/main" val="390799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2"/>
          <p:cNvSpPr/>
          <p:nvPr/>
        </p:nvSpPr>
        <p:spPr>
          <a:xfrm>
            <a:off x="2803556" y="2143600"/>
            <a:ext cx="1851965" cy="1851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he-IL" sz="2800" kern="1200" dirty="0"/>
          </a:p>
        </p:txBody>
      </p:sp>
      <p:pic>
        <p:nvPicPr>
          <p:cNvPr id="26" name="Picture 25"/>
          <p:cNvPicPr>
            <a:picLocks noChangeAspect="1" noChangeArrowheads="1"/>
          </p:cNvPicPr>
          <p:nvPr/>
        </p:nvPicPr>
        <p:blipFill>
          <a:blip r:embed="rId2" cstate="print"/>
          <a:srcRect/>
          <a:stretch>
            <a:fillRect/>
          </a:stretch>
        </p:blipFill>
        <p:spPr bwMode="auto">
          <a:xfrm>
            <a:off x="0" y="5664200"/>
            <a:ext cx="3830638" cy="1193800"/>
          </a:xfrm>
          <a:prstGeom prst="rect">
            <a:avLst/>
          </a:prstGeom>
          <a:gradFill rotWithShape="1">
            <a:gsLst>
              <a:gs pos="0">
                <a:schemeClr val="accent1">
                  <a:gamma/>
                  <a:shade val="46275"/>
                  <a:invGamma/>
                </a:schemeClr>
              </a:gs>
              <a:gs pos="100000">
                <a:schemeClr val="accent1"/>
              </a:gs>
            </a:gsLst>
            <a:lin ang="5400000" scaled="1"/>
          </a:gradFill>
        </p:spPr>
      </p:pic>
      <p:sp>
        <p:nvSpPr>
          <p:cNvPr id="9" name="אליפסה 8"/>
          <p:cNvSpPr/>
          <p:nvPr/>
        </p:nvSpPr>
        <p:spPr>
          <a:xfrm>
            <a:off x="1882825" y="2343149"/>
            <a:ext cx="2304256"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chemeClr val="bg1"/>
                </a:solidFill>
              </a:rPr>
              <a:t>Supply</a:t>
            </a:r>
          </a:p>
          <a:p>
            <a:pPr algn="ctr"/>
            <a:r>
              <a:rPr lang="en-US" sz="2000" dirty="0" smtClean="0"/>
              <a:t>Job Seekers</a:t>
            </a:r>
            <a:endParaRPr lang="he-IL" sz="2000" dirty="0"/>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sp>
        <p:nvSpPr>
          <p:cNvPr id="12" name="TextBox 11"/>
          <p:cNvSpPr txBox="1"/>
          <p:nvPr/>
        </p:nvSpPr>
        <p:spPr>
          <a:xfrm>
            <a:off x="3864685" y="1905181"/>
            <a:ext cx="4163699" cy="707886"/>
          </a:xfrm>
          <a:prstGeom prst="rect">
            <a:avLst/>
          </a:prstGeom>
          <a:noFill/>
        </p:spPr>
        <p:txBody>
          <a:bodyPr wrap="square" rtlCol="1">
            <a:spAutoFit/>
          </a:bodyPr>
          <a:lstStyle/>
          <a:p>
            <a:pPr algn="l" rtl="0"/>
            <a:r>
              <a:rPr lang="en-US" sz="2000" dirty="0">
                <a:solidFill>
                  <a:prstClr val="black"/>
                </a:solidFill>
              </a:rPr>
              <a:t>Accessibility to Higher Education</a:t>
            </a:r>
            <a:endParaRPr lang="he-IL" sz="2000" dirty="0"/>
          </a:p>
          <a:p>
            <a:pPr algn="l" rtl="0"/>
            <a:endParaRPr lang="he-IL" sz="2000" dirty="0"/>
          </a:p>
        </p:txBody>
      </p:sp>
      <p:sp>
        <p:nvSpPr>
          <p:cNvPr id="14" name="TextBox 13"/>
          <p:cNvSpPr txBox="1"/>
          <p:nvPr/>
        </p:nvSpPr>
        <p:spPr>
          <a:xfrm>
            <a:off x="4654353" y="3108275"/>
            <a:ext cx="4345358" cy="400110"/>
          </a:xfrm>
          <a:prstGeom prst="rect">
            <a:avLst/>
          </a:prstGeom>
          <a:noFill/>
        </p:spPr>
        <p:txBody>
          <a:bodyPr wrap="square" rtlCol="1">
            <a:spAutoFit/>
          </a:bodyPr>
          <a:lstStyle/>
          <a:p>
            <a:pPr algn="l" rtl="0"/>
            <a:r>
              <a:rPr lang="en-US" sz="2000" dirty="0"/>
              <a:t>Vocational </a:t>
            </a:r>
            <a:r>
              <a:rPr lang="en-US" sz="2000" dirty="0" smtClean="0"/>
              <a:t>Training Programs</a:t>
            </a:r>
            <a:endParaRPr lang="he-IL" sz="2000" dirty="0"/>
          </a:p>
        </p:txBody>
      </p:sp>
      <p:sp>
        <p:nvSpPr>
          <p:cNvPr id="15" name="TextBox 14"/>
          <p:cNvSpPr txBox="1"/>
          <p:nvPr/>
        </p:nvSpPr>
        <p:spPr>
          <a:xfrm>
            <a:off x="3864685" y="4366845"/>
            <a:ext cx="3600400" cy="707886"/>
          </a:xfrm>
          <a:prstGeom prst="rect">
            <a:avLst/>
          </a:prstGeom>
          <a:noFill/>
        </p:spPr>
        <p:txBody>
          <a:bodyPr wrap="square" rtlCol="1">
            <a:spAutoFit/>
          </a:bodyPr>
          <a:lstStyle/>
          <a:p>
            <a:pPr algn="l" rtl="0"/>
            <a:r>
              <a:rPr lang="en-US" sz="2000" dirty="0"/>
              <a:t>Women Entrepreneurships</a:t>
            </a:r>
          </a:p>
          <a:p>
            <a:endParaRPr lang="he-IL" sz="2000" dirty="0"/>
          </a:p>
        </p:txBody>
      </p:sp>
      <p:sp>
        <p:nvSpPr>
          <p:cNvPr id="2" name="מלבן 1"/>
          <p:cNvSpPr/>
          <p:nvPr/>
        </p:nvSpPr>
        <p:spPr>
          <a:xfrm>
            <a:off x="467544" y="1095127"/>
            <a:ext cx="5616624" cy="461665"/>
          </a:xfrm>
          <a:prstGeom prst="rect">
            <a:avLst/>
          </a:prstGeom>
        </p:spPr>
        <p:txBody>
          <a:bodyPr wrap="square">
            <a:spAutoFit/>
          </a:bodyPr>
          <a:lstStyle/>
          <a:p>
            <a:pPr algn="l" rtl="0"/>
            <a:r>
              <a:rPr lang="en-US" sz="2400" b="1" dirty="0">
                <a:solidFill>
                  <a:srgbClr val="558ED5"/>
                </a:solidFill>
              </a:rPr>
              <a:t>HR Development</a:t>
            </a:r>
            <a:endParaRPr lang="he-IL" sz="2400" b="1" dirty="0">
              <a:solidFill>
                <a:srgbClr val="558ED5"/>
              </a:solidFill>
            </a:endParaRPr>
          </a:p>
        </p:txBody>
      </p:sp>
    </p:spTree>
    <p:extLst>
      <p:ext uri="{BB962C8B-B14F-4D97-AF65-F5344CB8AC3E}">
        <p14:creationId xmlns:p14="http://schemas.microsoft.com/office/powerpoint/2010/main" val="3644915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836712"/>
            <a:ext cx="8229600" cy="1143000"/>
          </a:xfrm>
        </p:spPr>
        <p:txBody>
          <a:bodyPr/>
          <a:lstStyle/>
          <a:p>
            <a:r>
              <a:rPr lang="en-US" sz="3200" b="1" dirty="0">
                <a:solidFill>
                  <a:schemeClr val="tx2">
                    <a:lumMod val="60000"/>
                    <a:lumOff val="40000"/>
                  </a:schemeClr>
                </a:solidFill>
              </a:rPr>
              <a:t>Arab Scholarship Program</a:t>
            </a:r>
            <a:br>
              <a:rPr lang="en-US" sz="3200" b="1" dirty="0">
                <a:solidFill>
                  <a:schemeClr val="tx2">
                    <a:lumMod val="60000"/>
                    <a:lumOff val="40000"/>
                  </a:schemeClr>
                </a:solidFill>
              </a:rPr>
            </a:br>
            <a:endParaRPr lang="he-IL" sz="3200" dirty="0"/>
          </a:p>
        </p:txBody>
      </p:sp>
      <p:sp>
        <p:nvSpPr>
          <p:cNvPr id="3" name="מציין מיקום תוכן 2"/>
          <p:cNvSpPr>
            <a:spLocks noGrp="1"/>
          </p:cNvSpPr>
          <p:nvPr>
            <p:ph idx="1"/>
          </p:nvPr>
        </p:nvSpPr>
        <p:spPr>
          <a:xfrm>
            <a:off x="611560" y="1412776"/>
            <a:ext cx="8229600" cy="4525963"/>
          </a:xfrm>
        </p:spPr>
        <p:txBody>
          <a:bodyPr/>
          <a:lstStyle/>
          <a:p>
            <a:pPr algn="l" rtl="0">
              <a:buNone/>
            </a:pPr>
            <a:endParaRPr lang="en-US" sz="4000" b="1" u="dbl" dirty="0" smtClean="0">
              <a:solidFill>
                <a:schemeClr val="tx2">
                  <a:lumMod val="60000"/>
                  <a:lumOff val="40000"/>
                </a:schemeClr>
              </a:solidFill>
              <a:uFill>
                <a:solidFill>
                  <a:srgbClr val="FFFF00"/>
                </a:solidFill>
              </a:uFill>
            </a:endParaRPr>
          </a:p>
          <a:p>
            <a:pPr algn="l" rtl="0">
              <a:spcAft>
                <a:spcPts val="600"/>
              </a:spcAft>
            </a:pPr>
            <a:r>
              <a:rPr lang="en-US" sz="2800" dirty="0" smtClean="0"/>
              <a:t>Government </a:t>
            </a:r>
            <a:r>
              <a:rPr lang="en-US" sz="2800" dirty="0"/>
              <a:t>and Philanthropy</a:t>
            </a:r>
            <a:br>
              <a:rPr lang="en-US" sz="2800" dirty="0"/>
            </a:br>
            <a:r>
              <a:rPr lang="en-US" sz="2800" dirty="0"/>
              <a:t> Working Together</a:t>
            </a:r>
            <a:endParaRPr lang="en-US" sz="2800" dirty="0" smtClean="0"/>
          </a:p>
          <a:p>
            <a:pPr algn="l" rtl="0">
              <a:spcAft>
                <a:spcPts val="600"/>
              </a:spcAft>
            </a:pPr>
            <a:r>
              <a:rPr lang="en-US" sz="2800" dirty="0" smtClean="0"/>
              <a:t>650 Scholarships in 2014</a:t>
            </a:r>
          </a:p>
          <a:p>
            <a:pPr algn="l" rtl="0">
              <a:spcAft>
                <a:spcPts val="600"/>
              </a:spcAft>
            </a:pPr>
            <a:r>
              <a:rPr lang="en-US" sz="2800" u="sng" dirty="0" smtClean="0"/>
              <a:t>Purpose</a:t>
            </a:r>
            <a:r>
              <a:rPr lang="en-US" sz="2800" dirty="0" smtClean="0"/>
              <a:t>: Raising the rate of Arab student for first degree</a:t>
            </a:r>
          </a:p>
          <a:p>
            <a:pPr algn="l" rtl="0">
              <a:spcAft>
                <a:spcPts val="600"/>
              </a:spcAft>
            </a:pPr>
            <a:r>
              <a:rPr lang="en-US" sz="2800" dirty="0" smtClean="0"/>
              <a:t>Based on socio-economic criteria and preferred fields of study</a:t>
            </a:r>
          </a:p>
        </p:txBody>
      </p:sp>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70709"/>
          </a:xfrm>
          <a:prstGeom prst="rect">
            <a:avLst/>
          </a:prstGeom>
        </p:spPr>
      </p:pic>
      <p:pic>
        <p:nvPicPr>
          <p:cNvPr id="132098" name="Picture 2" descr="www.irteka.co.il"/>
          <p:cNvPicPr>
            <a:picLocks noChangeAspect="1" noChangeArrowheads="1"/>
          </p:cNvPicPr>
          <p:nvPr/>
        </p:nvPicPr>
        <p:blipFill>
          <a:blip r:embed="rId4" cstate="print"/>
          <a:srcRect/>
          <a:stretch>
            <a:fillRect/>
          </a:stretch>
        </p:blipFill>
        <p:spPr bwMode="auto">
          <a:xfrm>
            <a:off x="6372200" y="1412776"/>
            <a:ext cx="2406774" cy="1737063"/>
          </a:xfrm>
          <a:prstGeom prst="rect">
            <a:avLst/>
          </a:prstGeom>
          <a:noFill/>
        </p:spPr>
      </p:pic>
      <p:sp>
        <p:nvSpPr>
          <p:cNvPr id="5" name="לחצן פעולה: בית 4">
            <a:hlinkClick r:id="rId5" action="ppaction://hlinksldjump" highlightClick="1"/>
          </p:cNvPr>
          <p:cNvSpPr/>
          <p:nvPr/>
        </p:nvSpPr>
        <p:spPr>
          <a:xfrm>
            <a:off x="20760" y="6381328"/>
            <a:ext cx="539552"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3554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2"/>
          <p:cNvSpPr/>
          <p:nvPr/>
        </p:nvSpPr>
        <p:spPr>
          <a:xfrm>
            <a:off x="3191177" y="2119211"/>
            <a:ext cx="1851965" cy="1851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he-IL" sz="2800" kern="1200" dirty="0"/>
          </a:p>
        </p:txBody>
      </p:sp>
      <p:sp>
        <p:nvSpPr>
          <p:cNvPr id="10" name="אליפסה 9"/>
          <p:cNvSpPr/>
          <p:nvPr/>
        </p:nvSpPr>
        <p:spPr>
          <a:xfrm>
            <a:off x="2123728" y="2540436"/>
            <a:ext cx="2304256"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t>Demand</a:t>
            </a:r>
            <a:endParaRPr lang="he-IL" sz="3200" b="1" dirty="0" smtClean="0"/>
          </a:p>
          <a:p>
            <a:pPr algn="ctr"/>
            <a:r>
              <a:rPr lang="en-US" sz="2000" dirty="0" smtClean="0"/>
              <a:t>Employers</a:t>
            </a:r>
          </a:p>
        </p:txBody>
      </p:sp>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sp>
        <p:nvSpPr>
          <p:cNvPr id="16" name="TextBox 15"/>
          <p:cNvSpPr txBox="1"/>
          <p:nvPr/>
        </p:nvSpPr>
        <p:spPr>
          <a:xfrm>
            <a:off x="3830638" y="2119211"/>
            <a:ext cx="2918022" cy="707886"/>
          </a:xfrm>
          <a:prstGeom prst="rect">
            <a:avLst/>
          </a:prstGeom>
          <a:noFill/>
        </p:spPr>
        <p:txBody>
          <a:bodyPr wrap="square" rtlCol="1">
            <a:spAutoFit/>
          </a:bodyPr>
          <a:lstStyle/>
          <a:p>
            <a:pPr algn="just" rtl="0"/>
            <a:r>
              <a:rPr lang="en-US" sz="2000" dirty="0"/>
              <a:t>Employment Subsidy</a:t>
            </a:r>
          </a:p>
          <a:p>
            <a:pPr algn="just" rtl="0"/>
            <a:endParaRPr lang="he-IL" sz="2000" dirty="0"/>
          </a:p>
        </p:txBody>
      </p:sp>
      <p:sp>
        <p:nvSpPr>
          <p:cNvPr id="17" name="TextBox 16"/>
          <p:cNvSpPr txBox="1"/>
          <p:nvPr/>
        </p:nvSpPr>
        <p:spPr>
          <a:xfrm>
            <a:off x="4572000" y="3861048"/>
            <a:ext cx="3271722" cy="707886"/>
          </a:xfrm>
          <a:prstGeom prst="rect">
            <a:avLst/>
          </a:prstGeom>
          <a:noFill/>
        </p:spPr>
        <p:txBody>
          <a:bodyPr wrap="square" rtlCol="1">
            <a:spAutoFit/>
          </a:bodyPr>
          <a:lstStyle/>
          <a:p>
            <a:pPr algn="just" rtl="0"/>
            <a:r>
              <a:rPr lang="en-US" sz="2000" dirty="0"/>
              <a:t>Advertising Campaign</a:t>
            </a:r>
          </a:p>
          <a:p>
            <a:pPr algn="just" rtl="0"/>
            <a:endParaRPr lang="he-IL" sz="2000" dirty="0"/>
          </a:p>
        </p:txBody>
      </p:sp>
      <p:sp>
        <p:nvSpPr>
          <p:cNvPr id="18" name="TextBox 17"/>
          <p:cNvSpPr txBox="1"/>
          <p:nvPr/>
        </p:nvSpPr>
        <p:spPr>
          <a:xfrm>
            <a:off x="3648918" y="4819475"/>
            <a:ext cx="3281462" cy="707886"/>
          </a:xfrm>
          <a:prstGeom prst="rect">
            <a:avLst/>
          </a:prstGeom>
          <a:noFill/>
        </p:spPr>
        <p:txBody>
          <a:bodyPr wrap="square" rtlCol="1">
            <a:spAutoFit/>
          </a:bodyPr>
          <a:lstStyle/>
          <a:p>
            <a:pPr algn="just" rtl="0"/>
            <a:r>
              <a:rPr lang="en-US" sz="2000" dirty="0" smtClean="0"/>
              <a:t>Government Sector</a:t>
            </a:r>
            <a:endParaRPr lang="he-IL" sz="2000" dirty="0"/>
          </a:p>
          <a:p>
            <a:pPr algn="just" rtl="0"/>
            <a:endParaRPr lang="he-IL" sz="2000" dirty="0"/>
          </a:p>
        </p:txBody>
      </p:sp>
      <p:sp>
        <p:nvSpPr>
          <p:cNvPr id="2" name="TextBox 1"/>
          <p:cNvSpPr txBox="1"/>
          <p:nvPr/>
        </p:nvSpPr>
        <p:spPr>
          <a:xfrm>
            <a:off x="4574071" y="2884874"/>
            <a:ext cx="4244396" cy="400110"/>
          </a:xfrm>
          <a:prstGeom prst="rect">
            <a:avLst/>
          </a:prstGeom>
          <a:noFill/>
        </p:spPr>
        <p:txBody>
          <a:bodyPr wrap="square" rtlCol="1">
            <a:spAutoFit/>
          </a:bodyPr>
          <a:lstStyle/>
          <a:p>
            <a:pPr algn="just" rtl="0" fontAlgn="auto">
              <a:spcBef>
                <a:spcPts val="0"/>
              </a:spcBef>
              <a:spcAft>
                <a:spcPts val="0"/>
              </a:spcAft>
              <a:defRPr/>
            </a:pPr>
            <a:r>
              <a:rPr lang="en-US" sz="2000" dirty="0"/>
              <a:t>Job </a:t>
            </a:r>
            <a:r>
              <a:rPr lang="en-US" sz="2000" dirty="0" smtClean="0"/>
              <a:t>Placement</a:t>
            </a:r>
            <a:r>
              <a:rPr lang="en-US" sz="2000" dirty="0"/>
              <a:t> </a:t>
            </a:r>
            <a:r>
              <a:rPr lang="en-US" sz="2000" dirty="0" smtClean="0"/>
              <a:t>– Private Sector</a:t>
            </a:r>
            <a:endParaRPr lang="en-US" sz="2000" dirty="0"/>
          </a:p>
        </p:txBody>
      </p:sp>
      <p:sp>
        <p:nvSpPr>
          <p:cNvPr id="19" name="מלבן 18"/>
          <p:cNvSpPr/>
          <p:nvPr/>
        </p:nvSpPr>
        <p:spPr>
          <a:xfrm>
            <a:off x="467544" y="1095127"/>
            <a:ext cx="5616624" cy="461665"/>
          </a:xfrm>
          <a:prstGeom prst="rect">
            <a:avLst/>
          </a:prstGeom>
        </p:spPr>
        <p:txBody>
          <a:bodyPr wrap="square">
            <a:spAutoFit/>
          </a:bodyPr>
          <a:lstStyle/>
          <a:p>
            <a:pPr algn="l" rtl="0"/>
            <a:r>
              <a:rPr lang="en-US" sz="2400" b="1" dirty="0" smtClean="0">
                <a:solidFill>
                  <a:srgbClr val="558ED5"/>
                </a:solidFill>
              </a:rPr>
              <a:t>Job Opportunities – Major Challenge</a:t>
            </a:r>
            <a:endParaRPr lang="he-IL" sz="2400" b="1" dirty="0">
              <a:solidFill>
                <a:srgbClr val="558ED5"/>
              </a:solidFill>
            </a:endParaRPr>
          </a:p>
        </p:txBody>
      </p:sp>
      <p:sp>
        <p:nvSpPr>
          <p:cNvPr id="12" name="לחצן פעולה: בית 11">
            <a:hlinkClick r:id="rId3" action="ppaction://hlinksldjump" highlightClick="1"/>
          </p:cNvPr>
          <p:cNvSpPr/>
          <p:nvPr/>
        </p:nvSpPr>
        <p:spPr>
          <a:xfrm>
            <a:off x="6698" y="6309320"/>
            <a:ext cx="820885" cy="548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99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908720"/>
            <a:ext cx="8229600" cy="1143000"/>
          </a:xfrm>
        </p:spPr>
        <p:txBody>
          <a:bodyPr/>
          <a:lstStyle/>
          <a:p>
            <a:pPr rtl="0"/>
            <a:r>
              <a:rPr lang="en-US" sz="3600" dirty="0" smtClean="0"/>
              <a:t>General Demographics</a:t>
            </a:r>
            <a:endParaRPr lang="he-IL" sz="3600" dirty="0"/>
          </a:p>
        </p:txBody>
      </p:sp>
      <p:sp>
        <p:nvSpPr>
          <p:cNvPr id="11" name="Slide Number Placeholder 3"/>
          <p:cNvSpPr>
            <a:spLocks noGrp="1"/>
          </p:cNvSpPr>
          <p:nvPr>
            <p:ph type="sldNum" sz="quarter" idx="12"/>
          </p:nvPr>
        </p:nvSpPr>
        <p:spPr>
          <a:noFill/>
        </p:spPr>
        <p:txBody>
          <a:bodyPr/>
          <a:lstStyle/>
          <a:p>
            <a:fld id="{710C6FAD-3BFE-4937-8CBD-7F693FF57698}" type="slidenum">
              <a:rPr lang="he-IL" smtClean="0">
                <a:solidFill>
                  <a:prstClr val="black">
                    <a:tint val="75000"/>
                  </a:prstClr>
                </a:solidFill>
              </a:rPr>
              <a:pPr/>
              <a:t>2</a:t>
            </a:fld>
            <a:endParaRPr lang="en-US" smtClean="0">
              <a:solidFill>
                <a:prstClr val="black">
                  <a:tint val="75000"/>
                </a:prstClr>
              </a:solidFill>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163864220"/>
              </p:ext>
            </p:extLst>
          </p:nvPr>
        </p:nvGraphicFramePr>
        <p:xfrm>
          <a:off x="1403648" y="1340768"/>
          <a:ext cx="6162675" cy="4805363"/>
        </p:xfrm>
        <a:graphic>
          <a:graphicData uri="http://schemas.openxmlformats.org/drawingml/2006/chart">
            <c:chart xmlns:c="http://schemas.openxmlformats.org/drawingml/2006/chart" xmlns:r="http://schemas.openxmlformats.org/officeDocument/2006/relationships" r:id="rId3"/>
          </a:graphicData>
        </a:graphic>
      </p:graphicFrame>
      <p:sp>
        <p:nvSpPr>
          <p:cNvPr id="19" name="Line 11"/>
          <p:cNvSpPr>
            <a:spLocks noChangeShapeType="1"/>
          </p:cNvSpPr>
          <p:nvPr/>
        </p:nvSpPr>
        <p:spPr bwMode="auto">
          <a:xfrm>
            <a:off x="4521200" y="2420938"/>
            <a:ext cx="1295400" cy="0"/>
          </a:xfrm>
          <a:prstGeom prst="line">
            <a:avLst/>
          </a:prstGeom>
          <a:noFill/>
          <a:ln w="9525">
            <a:solidFill>
              <a:schemeClr val="bg2"/>
            </a:solidFill>
            <a:round/>
            <a:headEnd/>
            <a:tailEnd/>
          </a:ln>
        </p:spPr>
        <p:txBody>
          <a:bodyPr/>
          <a:lstStyle/>
          <a:p>
            <a:endParaRPr lang="he-IL">
              <a:solidFill>
                <a:prstClr val="black"/>
              </a:solidFill>
            </a:endParaRPr>
          </a:p>
        </p:txBody>
      </p:sp>
      <p:sp>
        <p:nvSpPr>
          <p:cNvPr id="22" name="Rectangle 14"/>
          <p:cNvSpPr>
            <a:spLocks noChangeArrowheads="1"/>
          </p:cNvSpPr>
          <p:nvPr/>
        </p:nvSpPr>
        <p:spPr bwMode="auto">
          <a:xfrm>
            <a:off x="755650" y="6021388"/>
            <a:ext cx="3518912" cy="307777"/>
          </a:xfrm>
          <a:prstGeom prst="rect">
            <a:avLst/>
          </a:prstGeom>
          <a:noFill/>
          <a:ln w="9525">
            <a:noFill/>
            <a:miter lim="800000"/>
            <a:headEnd/>
            <a:tailEnd/>
          </a:ln>
        </p:spPr>
        <p:txBody>
          <a:bodyPr wrap="none">
            <a:spAutoFit/>
          </a:bodyPr>
          <a:lstStyle/>
          <a:p>
            <a:pPr algn="l" rtl="0"/>
            <a:r>
              <a:rPr lang="en-US" sz="1400" dirty="0">
                <a:solidFill>
                  <a:prstClr val="black"/>
                </a:solidFill>
              </a:rPr>
              <a:t>Source: Central Bureau of </a:t>
            </a:r>
            <a:r>
              <a:rPr lang="en-US" sz="1400" dirty="0" smtClean="0">
                <a:solidFill>
                  <a:prstClr val="black"/>
                </a:solidFill>
              </a:rPr>
              <a:t>Statistics, 2013</a:t>
            </a:r>
            <a:endParaRPr lang="en-US" sz="1400" dirty="0">
              <a:solidFill>
                <a:prstClr val="black"/>
              </a:solidFill>
            </a:endParaRPr>
          </a:p>
        </p:txBody>
      </p:sp>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648072"/>
          </a:xfrm>
          <a:prstGeom prst="rect">
            <a:avLst/>
          </a:prstGeom>
        </p:spPr>
      </p:pic>
    </p:spTree>
    <p:extLst>
      <p:ext uri="{BB962C8B-B14F-4D97-AF65-F5344CB8AC3E}">
        <p14:creationId xmlns:p14="http://schemas.microsoft.com/office/powerpoint/2010/main" val="3929242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3140968"/>
            <a:ext cx="8211416" cy="432048"/>
          </a:xfrm>
        </p:spPr>
        <p:txBody>
          <a:bodyPr/>
          <a:lstStyle/>
          <a:p>
            <a:pPr algn="l" rtl="0"/>
            <a:r>
              <a:rPr lang="he-IL" sz="2400" dirty="0" smtClean="0"/>
              <a:t/>
            </a:r>
            <a:br>
              <a:rPr lang="he-IL" sz="2400" dirty="0" smtClean="0"/>
            </a:br>
            <a:r>
              <a:rPr lang="en-US" sz="2400" dirty="0" smtClean="0"/>
              <a:t>Government and Philanthropy Working Together</a:t>
            </a:r>
            <a:br>
              <a:rPr lang="en-US" sz="2400" dirty="0" smtClean="0"/>
            </a:br>
            <a:r>
              <a:rPr lang="en-US" sz="2400" dirty="0" smtClean="0"/>
              <a:t/>
            </a:r>
            <a:br>
              <a:rPr lang="en-US" sz="2400" dirty="0" smtClean="0"/>
            </a:br>
            <a:r>
              <a:rPr lang="en-US" sz="2400" b="1" dirty="0" smtClean="0">
                <a:solidFill>
                  <a:srgbClr val="558ED5"/>
                </a:solidFill>
              </a:rPr>
              <a:t> </a:t>
            </a:r>
            <a:r>
              <a:rPr lang="en-US" sz="2400" b="1" dirty="0">
                <a:solidFill>
                  <a:schemeClr val="tx2">
                    <a:lumMod val="60000"/>
                    <a:lumOff val="40000"/>
                  </a:schemeClr>
                </a:solidFill>
                <a:uFill>
                  <a:solidFill>
                    <a:srgbClr val="FFFF00"/>
                  </a:solidFill>
                </a:uFill>
              </a:rPr>
              <a:t/>
            </a:r>
            <a:br>
              <a:rPr lang="en-US" sz="2400" b="1" dirty="0">
                <a:solidFill>
                  <a:schemeClr val="tx2">
                    <a:lumMod val="60000"/>
                    <a:lumOff val="40000"/>
                  </a:schemeClr>
                </a:solidFill>
                <a:uFill>
                  <a:solidFill>
                    <a:srgbClr val="FFFF00"/>
                  </a:solidFill>
                </a:uFill>
              </a:rPr>
            </a:br>
            <a:endParaRPr lang="he-IL" sz="2400" dirty="0"/>
          </a:p>
        </p:txBody>
      </p:sp>
      <p:pic>
        <p:nvPicPr>
          <p:cNvPr id="2050" name="Picture 2" descr="C:\Users\salimam\AppData\Local\Microsoft\Windows\Temporary Internet Files\Content.Outlook\1XVVW4PV\תמונה (5).JPG"/>
          <p:cNvPicPr>
            <a:picLocks noChangeAspect="1" noChangeArrowheads="1"/>
          </p:cNvPicPr>
          <p:nvPr/>
        </p:nvPicPr>
        <p:blipFill>
          <a:blip r:embed="rId2" cstate="print"/>
          <a:srcRect l="1583" t="14878"/>
          <a:stretch>
            <a:fillRect/>
          </a:stretch>
        </p:blipFill>
        <p:spPr bwMode="auto">
          <a:xfrm>
            <a:off x="4167209" y="3789040"/>
            <a:ext cx="4736805" cy="2903984"/>
          </a:xfrm>
          <a:prstGeom prst="rect">
            <a:avLst/>
          </a:prstGeom>
          <a:noFill/>
        </p:spPr>
      </p:pic>
      <p:pic>
        <p:nvPicPr>
          <p:cNvPr id="2051" name="Picture 3" descr="C:\Users\salimam\AppData\Local\Microsoft\Windows\Temporary Internet Files\Content.Outlook\1XVVW4PV\תמונה (6).JPG"/>
          <p:cNvPicPr>
            <a:picLocks noChangeAspect="1" noChangeArrowheads="1"/>
          </p:cNvPicPr>
          <p:nvPr/>
        </p:nvPicPr>
        <p:blipFill>
          <a:blip r:embed="rId3" cstate="print"/>
          <a:srcRect/>
          <a:stretch>
            <a:fillRect/>
          </a:stretch>
        </p:blipFill>
        <p:spPr bwMode="auto">
          <a:xfrm>
            <a:off x="251520" y="3789040"/>
            <a:ext cx="3851920" cy="2888940"/>
          </a:xfrm>
          <a:prstGeom prst="rect">
            <a:avLst/>
          </a:prstGeom>
          <a:noFill/>
        </p:spPr>
      </p:pic>
      <p:sp>
        <p:nvSpPr>
          <p:cNvPr id="7" name="TextBox 6"/>
          <p:cNvSpPr txBox="1"/>
          <p:nvPr/>
        </p:nvSpPr>
        <p:spPr>
          <a:xfrm>
            <a:off x="251520" y="6165304"/>
            <a:ext cx="3600400" cy="369332"/>
          </a:xfrm>
          <a:prstGeom prst="rect">
            <a:avLst/>
          </a:prstGeom>
          <a:noFill/>
        </p:spPr>
        <p:txBody>
          <a:bodyPr wrap="square" rtlCol="1">
            <a:spAutoFit/>
          </a:bodyPr>
          <a:lstStyle/>
          <a:p>
            <a:pPr algn="l"/>
            <a:r>
              <a:rPr lang="en-US" b="1" dirty="0" smtClean="0">
                <a:solidFill>
                  <a:srgbClr val="FFFF00"/>
                </a:solidFill>
              </a:rPr>
              <a:t>Employment Center in </a:t>
            </a:r>
            <a:r>
              <a:rPr lang="en-US" b="1" dirty="0" err="1" smtClean="0">
                <a:solidFill>
                  <a:srgbClr val="FFFF00"/>
                </a:solidFill>
              </a:rPr>
              <a:t>Tira</a:t>
            </a:r>
            <a:endParaRPr lang="he-IL" b="1" dirty="0">
              <a:solidFill>
                <a:srgbClr val="FFFF00"/>
              </a:solidFill>
            </a:endParaRPr>
          </a:p>
        </p:txBody>
      </p:sp>
      <p:pic>
        <p:nvPicPr>
          <p:cNvPr id="10" name="תמונה 9"/>
          <p:cNvPicPr/>
          <p:nvPr/>
        </p:nvPicPr>
        <p:blipFill>
          <a:blip r:embed="rId4" cstate="print"/>
          <a:srcRect l="58176" t="19464" r="13186" b="67808"/>
          <a:stretch>
            <a:fillRect/>
          </a:stretch>
        </p:blipFill>
        <p:spPr bwMode="auto">
          <a:xfrm>
            <a:off x="6983760" y="1958329"/>
            <a:ext cx="2160240" cy="7920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מלבן 7"/>
          <p:cNvSpPr/>
          <p:nvPr/>
        </p:nvSpPr>
        <p:spPr>
          <a:xfrm>
            <a:off x="256076" y="1876753"/>
            <a:ext cx="3692036" cy="461665"/>
          </a:xfrm>
          <a:prstGeom prst="rect">
            <a:avLst/>
          </a:prstGeom>
        </p:spPr>
        <p:txBody>
          <a:bodyPr wrap="none">
            <a:spAutoFit/>
          </a:bodyPr>
          <a:lstStyle/>
          <a:p>
            <a:r>
              <a:rPr lang="en-US" sz="2400" b="1" dirty="0" smtClean="0">
                <a:uFill>
                  <a:solidFill>
                    <a:srgbClr val="FFFF00"/>
                  </a:solidFill>
                </a:uFill>
              </a:rPr>
              <a:t>21 Employment </a:t>
            </a:r>
            <a:r>
              <a:rPr lang="en-US" sz="2400" b="1" dirty="0">
                <a:uFill>
                  <a:solidFill>
                    <a:srgbClr val="FFFF00"/>
                  </a:solidFill>
                </a:uFill>
              </a:rPr>
              <a:t>Centers</a:t>
            </a:r>
            <a:endParaRPr lang="he-IL" sz="2400" dirty="0"/>
          </a:p>
        </p:txBody>
      </p:sp>
      <p:sp>
        <p:nvSpPr>
          <p:cNvPr id="13" name="טרפז 12">
            <a:hlinkClick r:id="rId5" action="ppaction://hlinksldjump"/>
          </p:cNvPr>
          <p:cNvSpPr/>
          <p:nvPr/>
        </p:nvSpPr>
        <p:spPr>
          <a:xfrm>
            <a:off x="-252536" y="-27384"/>
            <a:ext cx="9793088" cy="792088"/>
          </a:xfrm>
          <a:prstGeom prst="trapezoi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dirty="0" smtClean="0"/>
              <a:t>Local Economic Infrastructures</a:t>
            </a:r>
            <a:endParaRPr lang="he-IL" sz="3000" dirty="0"/>
          </a:p>
        </p:txBody>
      </p:sp>
    </p:spTree>
    <p:extLst>
      <p:ext uri="{BB962C8B-B14F-4D97-AF65-F5344CB8AC3E}">
        <p14:creationId xmlns:p14="http://schemas.microsoft.com/office/powerpoint/2010/main" val="2145090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6" descr="DSCF0900.jpg"/>
          <p:cNvPicPr>
            <a:picLocks noChangeAspect="1"/>
          </p:cNvPicPr>
          <p:nvPr/>
        </p:nvPicPr>
        <p:blipFill>
          <a:blip r:embed="rId2" cstate="print"/>
          <a:srcRect/>
          <a:stretch>
            <a:fillRect/>
          </a:stretch>
        </p:blipFill>
        <p:spPr bwMode="auto">
          <a:xfrm>
            <a:off x="-19364" y="1700808"/>
            <a:ext cx="9144000" cy="5157192"/>
          </a:xfrm>
          <a:prstGeom prst="rect">
            <a:avLst/>
          </a:prstGeom>
          <a:noFill/>
          <a:ln w="9525">
            <a:noFill/>
            <a:miter lim="800000"/>
            <a:headEnd/>
            <a:tailEnd/>
          </a:ln>
        </p:spPr>
      </p:pic>
      <p:sp>
        <p:nvSpPr>
          <p:cNvPr id="8" name="מלבן 7"/>
          <p:cNvSpPr/>
          <p:nvPr/>
        </p:nvSpPr>
        <p:spPr>
          <a:xfrm>
            <a:off x="107504" y="1311151"/>
            <a:ext cx="7453936" cy="461665"/>
          </a:xfrm>
          <a:prstGeom prst="rect">
            <a:avLst/>
          </a:prstGeom>
        </p:spPr>
        <p:txBody>
          <a:bodyPr wrap="square">
            <a:spAutoFit/>
          </a:bodyPr>
          <a:lstStyle/>
          <a:p>
            <a:pPr algn="l"/>
            <a:r>
              <a:rPr lang="en-US" sz="2400" b="1" dirty="0" smtClean="0"/>
              <a:t>Industrial Zones</a:t>
            </a:r>
            <a:endParaRPr lang="he-IL" sz="2400" b="1" u="sng" dirty="0" smtClean="0"/>
          </a:p>
        </p:txBody>
      </p:sp>
      <p:sp>
        <p:nvSpPr>
          <p:cNvPr id="10" name="מלבן 9"/>
          <p:cNvSpPr/>
          <p:nvPr/>
        </p:nvSpPr>
        <p:spPr>
          <a:xfrm>
            <a:off x="0" y="6421806"/>
            <a:ext cx="9144000" cy="400110"/>
          </a:xfrm>
          <a:prstGeom prst="rect">
            <a:avLst/>
          </a:prstGeom>
        </p:spPr>
        <p:txBody>
          <a:bodyPr wrap="square">
            <a:spAutoFit/>
          </a:bodyPr>
          <a:lstStyle/>
          <a:p>
            <a:pPr algn="l" rtl="0"/>
            <a:r>
              <a:rPr lang="en-US" sz="2000" b="1" dirty="0" err="1" smtClean="0">
                <a:solidFill>
                  <a:srgbClr val="FFFF00"/>
                </a:solidFill>
              </a:rPr>
              <a:t>Kfar</a:t>
            </a:r>
            <a:r>
              <a:rPr lang="en-US" sz="2000" b="1" dirty="0" smtClean="0">
                <a:solidFill>
                  <a:srgbClr val="FFFF00"/>
                </a:solidFill>
              </a:rPr>
              <a:t> </a:t>
            </a:r>
            <a:r>
              <a:rPr lang="en-US" sz="2000" b="1" dirty="0" err="1" smtClean="0">
                <a:solidFill>
                  <a:srgbClr val="FFFF00"/>
                </a:solidFill>
              </a:rPr>
              <a:t>Kassem</a:t>
            </a:r>
            <a:r>
              <a:rPr lang="en-US" sz="2000" b="1" dirty="0" smtClean="0">
                <a:solidFill>
                  <a:srgbClr val="FFFF00"/>
                </a:solidFill>
              </a:rPr>
              <a:t> – Industrial area – Lev </a:t>
            </a:r>
            <a:r>
              <a:rPr lang="en-US" sz="2000" b="1" dirty="0" err="1" smtClean="0">
                <a:solidFill>
                  <a:srgbClr val="FFFF00"/>
                </a:solidFill>
              </a:rPr>
              <a:t>Haaretz</a:t>
            </a:r>
            <a:r>
              <a:rPr lang="en-US" sz="2000" b="1" dirty="0" smtClean="0">
                <a:solidFill>
                  <a:srgbClr val="FFFF00"/>
                </a:solidFill>
              </a:rPr>
              <a:t> - 600 </a:t>
            </a:r>
            <a:r>
              <a:rPr lang="en-US" sz="2000" b="1" dirty="0" err="1" smtClean="0">
                <a:solidFill>
                  <a:srgbClr val="FFFF00"/>
                </a:solidFill>
              </a:rPr>
              <a:t>dunams</a:t>
            </a:r>
            <a:endParaRPr lang="he-IL" sz="2000" dirty="0">
              <a:solidFill>
                <a:srgbClr val="FFFF00"/>
              </a:solidFill>
            </a:endParaRPr>
          </a:p>
        </p:txBody>
      </p:sp>
      <p:sp>
        <p:nvSpPr>
          <p:cNvPr id="13" name="TextBox 12"/>
          <p:cNvSpPr txBox="1"/>
          <p:nvPr/>
        </p:nvSpPr>
        <p:spPr>
          <a:xfrm>
            <a:off x="101706" y="1744595"/>
            <a:ext cx="7416824" cy="1420325"/>
          </a:xfrm>
          <a:prstGeom prst="rect">
            <a:avLst/>
          </a:prstGeom>
          <a:noFill/>
        </p:spPr>
        <p:txBody>
          <a:bodyPr wrap="square" rtlCol="1">
            <a:spAutoFit/>
          </a:bodyPr>
          <a:lstStyle/>
          <a:p>
            <a:pPr algn="l" rtl="0">
              <a:lnSpc>
                <a:spcPct val="150000"/>
              </a:lnSpc>
            </a:pPr>
            <a:r>
              <a:rPr lang="en-US" sz="2000" b="1" dirty="0" smtClean="0">
                <a:solidFill>
                  <a:srgbClr val="0070C0"/>
                </a:solidFill>
              </a:rPr>
              <a:t>Industrial Zones Development: 3000 </a:t>
            </a:r>
            <a:r>
              <a:rPr lang="en-US" sz="2000" b="1" dirty="0" err="1" smtClean="0">
                <a:solidFill>
                  <a:srgbClr val="0070C0"/>
                </a:solidFill>
              </a:rPr>
              <a:t>Dunams</a:t>
            </a:r>
            <a:endParaRPr lang="en-US" sz="2000" b="1" dirty="0" smtClean="0">
              <a:solidFill>
                <a:srgbClr val="0070C0"/>
              </a:solidFill>
            </a:endParaRPr>
          </a:p>
          <a:p>
            <a:pPr algn="l" rtl="0">
              <a:lnSpc>
                <a:spcPct val="150000"/>
              </a:lnSpc>
            </a:pPr>
            <a:r>
              <a:rPr lang="en-US" sz="2000" b="1" dirty="0" smtClean="0">
                <a:solidFill>
                  <a:srgbClr val="0070C0"/>
                </a:solidFill>
              </a:rPr>
              <a:t>Industrial Zones Planning: 1920 </a:t>
            </a:r>
            <a:r>
              <a:rPr lang="en-US" sz="2000" b="1" dirty="0" err="1" smtClean="0">
                <a:solidFill>
                  <a:srgbClr val="0070C0"/>
                </a:solidFill>
              </a:rPr>
              <a:t>Dunams</a:t>
            </a:r>
            <a:endParaRPr lang="en-US" sz="2000" b="1" dirty="0" smtClean="0">
              <a:solidFill>
                <a:srgbClr val="0070C0"/>
              </a:solidFill>
            </a:endParaRPr>
          </a:p>
          <a:p>
            <a:pPr algn="l" rtl="0">
              <a:lnSpc>
                <a:spcPct val="150000"/>
              </a:lnSpc>
            </a:pPr>
            <a:r>
              <a:rPr lang="en-US" sz="2000" b="1" dirty="0" smtClean="0">
                <a:solidFill>
                  <a:srgbClr val="0070C0"/>
                </a:solidFill>
              </a:rPr>
              <a:t>Total Investment : 230 Mil NIS</a:t>
            </a:r>
            <a:endParaRPr lang="he-IL" sz="2000" b="1" dirty="0">
              <a:solidFill>
                <a:srgbClr val="0070C0"/>
              </a:solidFill>
            </a:endParaRPr>
          </a:p>
        </p:txBody>
      </p:sp>
      <p:sp>
        <p:nvSpPr>
          <p:cNvPr id="15" name="טרפז 14">
            <a:hlinkClick r:id="rId3" action="ppaction://hlinksldjump"/>
          </p:cNvPr>
          <p:cNvSpPr/>
          <p:nvPr/>
        </p:nvSpPr>
        <p:spPr>
          <a:xfrm>
            <a:off x="-252536" y="-27384"/>
            <a:ext cx="9793088" cy="792088"/>
          </a:xfrm>
          <a:prstGeom prst="trapezoi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dirty="0" smtClean="0"/>
              <a:t>Local Economic Infrastructures</a:t>
            </a:r>
            <a:endParaRPr lang="he-IL" sz="3000" dirty="0"/>
          </a:p>
        </p:txBody>
      </p:sp>
    </p:spTree>
    <p:extLst>
      <p:ext uri="{BB962C8B-B14F-4D97-AF65-F5344CB8AC3E}">
        <p14:creationId xmlns:p14="http://schemas.microsoft.com/office/powerpoint/2010/main" val="3866862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6" descr="2.BMP"/>
          <p:cNvPicPr>
            <a:picLocks noChangeAspect="1"/>
          </p:cNvPicPr>
          <p:nvPr/>
        </p:nvPicPr>
        <p:blipFill>
          <a:blip r:embed="rId2" cstate="print">
            <a:lum bright="-25000"/>
          </a:blip>
          <a:srcRect t="26900"/>
          <a:stretch>
            <a:fillRect/>
          </a:stretch>
        </p:blipFill>
        <p:spPr bwMode="auto">
          <a:xfrm>
            <a:off x="34848" y="1631177"/>
            <a:ext cx="9180513" cy="5229200"/>
          </a:xfrm>
          <a:prstGeom prst="rect">
            <a:avLst/>
          </a:prstGeom>
          <a:noFill/>
          <a:ln w="9525">
            <a:noFill/>
            <a:miter lim="800000"/>
            <a:headEnd/>
            <a:tailEnd/>
          </a:ln>
        </p:spPr>
      </p:pic>
      <p:sp>
        <p:nvSpPr>
          <p:cNvPr id="8" name="מלבן 7"/>
          <p:cNvSpPr/>
          <p:nvPr/>
        </p:nvSpPr>
        <p:spPr>
          <a:xfrm>
            <a:off x="-67432" y="1108194"/>
            <a:ext cx="9217024" cy="830997"/>
          </a:xfrm>
          <a:prstGeom prst="rect">
            <a:avLst/>
          </a:prstGeom>
        </p:spPr>
        <p:txBody>
          <a:bodyPr wrap="square">
            <a:spAutoFit/>
          </a:bodyPr>
          <a:lstStyle/>
          <a:p>
            <a:pPr lvl="0" algn="l" rtl="0"/>
            <a:r>
              <a:rPr lang="en-US" sz="2400" b="1" dirty="0" smtClean="0"/>
              <a:t>Public Transportation</a:t>
            </a:r>
            <a:endParaRPr lang="he-IL" sz="2400" b="1" dirty="0" smtClean="0"/>
          </a:p>
          <a:p>
            <a:pPr algn="l"/>
            <a:endParaRPr lang="he-IL" sz="2400" b="1" dirty="0"/>
          </a:p>
        </p:txBody>
      </p:sp>
      <p:sp>
        <p:nvSpPr>
          <p:cNvPr id="13" name="מלבן 12"/>
          <p:cNvSpPr/>
          <p:nvPr/>
        </p:nvSpPr>
        <p:spPr>
          <a:xfrm>
            <a:off x="-44694" y="1634024"/>
            <a:ext cx="6876256" cy="1938992"/>
          </a:xfrm>
          <a:prstGeom prst="rect">
            <a:avLst/>
          </a:prstGeom>
        </p:spPr>
        <p:txBody>
          <a:bodyPr wrap="square">
            <a:spAutoFit/>
          </a:bodyPr>
          <a:lstStyle/>
          <a:p>
            <a:pPr marL="228600" indent="-228600" algn="l" rtl="0">
              <a:buNone/>
            </a:pPr>
            <a:r>
              <a:rPr lang="en-US" sz="2400" b="1" dirty="0" smtClean="0">
                <a:solidFill>
                  <a:srgbClr val="FFFF00"/>
                </a:solidFill>
              </a:rPr>
              <a:t>2013: About 200,000 bus passengers weekly</a:t>
            </a:r>
          </a:p>
          <a:p>
            <a:pPr marL="228600" indent="-228600" algn="l" rtl="0">
              <a:buNone/>
            </a:pPr>
            <a:r>
              <a:rPr lang="en-US" sz="2400" b="1" dirty="0" smtClean="0">
                <a:solidFill>
                  <a:srgbClr val="FFFF00"/>
                </a:solidFill>
              </a:rPr>
              <a:t>compared to 33,000 at 2010 </a:t>
            </a:r>
          </a:p>
          <a:p>
            <a:pPr marL="228600" indent="-228600" algn="l" rtl="0">
              <a:buNone/>
            </a:pPr>
            <a:r>
              <a:rPr lang="en-US" sz="2400" b="1" dirty="0" smtClean="0">
                <a:solidFill>
                  <a:srgbClr val="FFFF00"/>
                </a:solidFill>
              </a:rPr>
              <a:t>(580% growth)</a:t>
            </a:r>
            <a:endParaRPr lang="he-IL" sz="2400" b="1" dirty="0" smtClean="0">
              <a:solidFill>
                <a:srgbClr val="FFFF00"/>
              </a:solidFill>
            </a:endParaRPr>
          </a:p>
          <a:p>
            <a:pPr algn="l" rtl="0" eaLnBrk="1" hangingPunct="1"/>
            <a:endParaRPr lang="en-US" sz="2400" b="1" dirty="0" smtClean="0">
              <a:solidFill>
                <a:srgbClr val="FFFF00"/>
              </a:solidFill>
            </a:endParaRPr>
          </a:p>
          <a:p>
            <a:pPr algn="l" rtl="0" eaLnBrk="1" hangingPunct="1"/>
            <a:endParaRPr lang="en-US" sz="2400" b="1" dirty="0" smtClean="0">
              <a:solidFill>
                <a:srgbClr val="FFFF00"/>
              </a:solidFill>
            </a:endParaRPr>
          </a:p>
        </p:txBody>
      </p:sp>
      <p:sp>
        <p:nvSpPr>
          <p:cNvPr id="11" name="טרפז 10">
            <a:hlinkClick r:id="rId3" action="ppaction://hlinksldjump"/>
          </p:cNvPr>
          <p:cNvSpPr/>
          <p:nvPr/>
        </p:nvSpPr>
        <p:spPr>
          <a:xfrm>
            <a:off x="-252536" y="-27384"/>
            <a:ext cx="9793088" cy="792088"/>
          </a:xfrm>
          <a:prstGeom prst="trapezoi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dirty="0" smtClean="0"/>
              <a:t>Local Economic Infrastructures</a:t>
            </a:r>
            <a:endParaRPr lang="he-IL" sz="3000" dirty="0"/>
          </a:p>
        </p:txBody>
      </p:sp>
    </p:spTree>
    <p:extLst>
      <p:ext uri="{BB962C8B-B14F-4D97-AF65-F5344CB8AC3E}">
        <p14:creationId xmlns:p14="http://schemas.microsoft.com/office/powerpoint/2010/main" val="1677630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ie 12"/>
          <p:cNvSpPr/>
          <p:nvPr/>
        </p:nvSpPr>
        <p:spPr>
          <a:xfrm>
            <a:off x="2803556" y="1651195"/>
            <a:ext cx="1851965" cy="1851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he-IL" sz="2800" kern="1200" dirty="0"/>
          </a:p>
        </p:txBody>
      </p:sp>
      <p:pic>
        <p:nvPicPr>
          <p:cNvPr id="26" name="Picture 25"/>
          <p:cNvPicPr>
            <a:picLocks noChangeAspect="1" noChangeArrowheads="1"/>
          </p:cNvPicPr>
          <p:nvPr/>
        </p:nvPicPr>
        <p:blipFill>
          <a:blip r:embed="rId2" cstate="print"/>
          <a:srcRect/>
          <a:stretch>
            <a:fillRect/>
          </a:stretch>
        </p:blipFill>
        <p:spPr bwMode="auto">
          <a:xfrm>
            <a:off x="0" y="5664200"/>
            <a:ext cx="3830638" cy="1193800"/>
          </a:xfrm>
          <a:prstGeom prst="rect">
            <a:avLst/>
          </a:prstGeom>
          <a:gradFill rotWithShape="1">
            <a:gsLst>
              <a:gs pos="0">
                <a:schemeClr val="accent1">
                  <a:gamma/>
                  <a:shade val="46275"/>
                  <a:invGamma/>
                </a:schemeClr>
              </a:gs>
              <a:gs pos="100000">
                <a:schemeClr val="accent1"/>
              </a:gs>
            </a:gsLst>
            <a:lin ang="5400000" scaled="1"/>
          </a:gradFill>
        </p:spPr>
      </p:pic>
      <p:sp>
        <p:nvSpPr>
          <p:cNvPr id="27" name="מציין מיקום תוכן 2"/>
          <p:cNvSpPr txBox="1">
            <a:spLocks/>
          </p:cNvSpPr>
          <p:nvPr/>
        </p:nvSpPr>
        <p:spPr bwMode="auto">
          <a:xfrm>
            <a:off x="323528" y="1196752"/>
            <a:ext cx="8640960" cy="504056"/>
          </a:xfrm>
          <a:prstGeom prst="rect">
            <a:avLst/>
          </a:prstGeom>
          <a:noFill/>
          <a:ln w="9525">
            <a:noFill/>
            <a:miter lim="800000"/>
            <a:headEnd/>
            <a:tailEnd/>
          </a:ln>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lvl="0" algn="ctr" defTabSz="1422400" rtl="0">
              <a:lnSpc>
                <a:spcPct val="90000"/>
              </a:lnSpc>
              <a:spcAft>
                <a:spcPct val="35000"/>
              </a:spcAft>
            </a:pPr>
            <a:r>
              <a:rPr lang="en-US" sz="2400" b="1" dirty="0" smtClean="0"/>
              <a:t> Encouraging Employment and HR Development</a:t>
            </a:r>
            <a:endParaRPr lang="he-IL" sz="2400" b="1" dirty="0"/>
          </a:p>
          <a:p>
            <a:pPr>
              <a:lnSpc>
                <a:spcPts val="2800"/>
              </a:lnSpc>
              <a:spcAft>
                <a:spcPts val="600"/>
              </a:spcAft>
              <a:defRPr/>
            </a:pPr>
            <a:endParaRPr lang="he-IL" sz="2400" dirty="0" smtClean="0"/>
          </a:p>
          <a:p>
            <a:pPr>
              <a:lnSpc>
                <a:spcPct val="90000"/>
              </a:lnSpc>
              <a:spcAft>
                <a:spcPts val="600"/>
              </a:spcAft>
              <a:defRPr/>
            </a:pPr>
            <a:endParaRPr lang="he-IL" sz="2400" dirty="0" smtClean="0"/>
          </a:p>
          <a:p>
            <a:pPr>
              <a:lnSpc>
                <a:spcPct val="90000"/>
              </a:lnSpc>
              <a:spcAft>
                <a:spcPts val="600"/>
              </a:spcAft>
              <a:defRPr/>
            </a:pPr>
            <a:endParaRPr lang="he-IL" sz="2400" b="1" dirty="0" smtClean="0"/>
          </a:p>
          <a:p>
            <a:pPr>
              <a:lnSpc>
                <a:spcPct val="90000"/>
              </a:lnSpc>
              <a:defRPr/>
            </a:pPr>
            <a:endParaRPr lang="he-IL" sz="2400" b="1" dirty="0" smtClean="0"/>
          </a:p>
        </p:txBody>
      </p:sp>
      <p:sp>
        <p:nvSpPr>
          <p:cNvPr id="9" name="אליפסה 8">
            <a:hlinkClick r:id="" action="ppaction://hlinkshowjump?jump=nextslide"/>
          </p:cNvPr>
          <p:cNvSpPr/>
          <p:nvPr/>
        </p:nvSpPr>
        <p:spPr>
          <a:xfrm>
            <a:off x="2555776" y="1988840"/>
            <a:ext cx="2304256"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chemeClr val="bg1"/>
                </a:solidFill>
              </a:rPr>
              <a:t>Supply</a:t>
            </a:r>
          </a:p>
          <a:p>
            <a:pPr algn="ctr"/>
            <a:r>
              <a:rPr lang="en-US" sz="2000" dirty="0" smtClean="0"/>
              <a:t>Job Seekers</a:t>
            </a:r>
            <a:endParaRPr lang="he-IL" sz="2000" dirty="0"/>
          </a:p>
        </p:txBody>
      </p:sp>
      <p:sp>
        <p:nvSpPr>
          <p:cNvPr id="10" name="אליפסה 9">
            <a:hlinkClick r:id="rId3" action="ppaction://hlinksldjump"/>
          </p:cNvPr>
          <p:cNvSpPr/>
          <p:nvPr/>
        </p:nvSpPr>
        <p:spPr>
          <a:xfrm>
            <a:off x="4860032" y="1988840"/>
            <a:ext cx="2304256"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t>Demand</a:t>
            </a:r>
            <a:endParaRPr lang="he-IL" sz="3200" b="1" dirty="0" smtClean="0"/>
          </a:p>
          <a:p>
            <a:pPr algn="ctr"/>
            <a:r>
              <a:rPr lang="en-US" sz="2000" dirty="0" smtClean="0"/>
              <a:t>Employers</a:t>
            </a:r>
          </a:p>
        </p:txBody>
      </p:sp>
      <p:sp>
        <p:nvSpPr>
          <p:cNvPr id="13" name="טרפז 12">
            <a:hlinkClick r:id="rId4" action="ppaction://hlinksldjump"/>
          </p:cNvPr>
          <p:cNvSpPr/>
          <p:nvPr/>
        </p:nvSpPr>
        <p:spPr>
          <a:xfrm>
            <a:off x="1907704" y="4221088"/>
            <a:ext cx="5832648" cy="1584176"/>
          </a:xfrm>
          <a:prstGeom prst="trapezoi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dirty="0" smtClean="0"/>
              <a:t>Local Economic Infrastructures</a:t>
            </a:r>
            <a:endParaRPr lang="he-IL" sz="3000" dirty="0"/>
          </a:p>
        </p:txBody>
      </p:sp>
      <p:pic>
        <p:nvPicPr>
          <p:cNvPr id="11"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spTree>
    <p:extLst>
      <p:ext uri="{BB962C8B-B14F-4D97-AF65-F5344CB8AC3E}">
        <p14:creationId xmlns:p14="http://schemas.microsoft.com/office/powerpoint/2010/main" val="284154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410485388"/>
              </p:ext>
            </p:extLst>
          </p:nvPr>
        </p:nvGraphicFramePr>
        <p:xfrm>
          <a:off x="3203848" y="1399032"/>
          <a:ext cx="5492096" cy="5458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כותרת 2"/>
          <p:cNvSpPr>
            <a:spLocks noGrp="1"/>
          </p:cNvSpPr>
          <p:nvPr>
            <p:ph type="title"/>
          </p:nvPr>
        </p:nvSpPr>
        <p:spPr>
          <a:xfrm>
            <a:off x="922228" y="248392"/>
            <a:ext cx="6914955" cy="469359"/>
          </a:xfrm>
        </p:spPr>
        <p:txBody>
          <a:bodyPr/>
          <a:lstStyle/>
          <a:p>
            <a:pPr algn="ctr"/>
            <a:r>
              <a:rPr lang="he-IL" dirty="0" smtClean="0">
                <a:solidFill>
                  <a:schemeClr val="bg1"/>
                </a:solidFill>
              </a:rPr>
              <a:t>נגישות לאשראי, שווקים וידע</a:t>
            </a:r>
            <a:endParaRPr lang="he-IL" dirty="0">
              <a:solidFill>
                <a:schemeClr val="bg1"/>
              </a:solidFill>
            </a:endParaRPr>
          </a:p>
        </p:txBody>
      </p:sp>
      <p:sp>
        <p:nvSpPr>
          <p:cNvPr id="10" name="Shape 4"/>
          <p:cNvSpPr/>
          <p:nvPr/>
        </p:nvSpPr>
        <p:spPr>
          <a:xfrm>
            <a:off x="7983125" y="246757"/>
            <a:ext cx="867130" cy="8636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he-IL" sz="2400" b="1" kern="1200" dirty="0" smtClean="0"/>
              <a:t>חיזוק המגזר העסקי</a:t>
            </a:r>
            <a:endParaRPr lang="he-IL" sz="2400" b="1" kern="1200" dirty="0"/>
          </a:p>
        </p:txBody>
      </p:sp>
      <p:graphicFrame>
        <p:nvGraphicFramePr>
          <p:cNvPr id="30" name="Content Placeholder 3"/>
          <p:cNvGraphicFramePr>
            <a:graphicFrameLocks/>
          </p:cNvGraphicFramePr>
          <p:nvPr>
            <p:extLst>
              <p:ext uri="{D42A27DB-BD31-4B8C-83A1-F6EECF244321}">
                <p14:modId xmlns:p14="http://schemas.microsoft.com/office/powerpoint/2010/main" val="2940660373"/>
              </p:ext>
            </p:extLst>
          </p:nvPr>
        </p:nvGraphicFramePr>
        <p:xfrm>
          <a:off x="467544" y="1371514"/>
          <a:ext cx="2604840" cy="54864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מציין מיקום תוכן 2"/>
          <p:cNvSpPr txBox="1">
            <a:spLocks/>
          </p:cNvSpPr>
          <p:nvPr/>
        </p:nvSpPr>
        <p:spPr bwMode="auto">
          <a:xfrm>
            <a:off x="323528" y="874192"/>
            <a:ext cx="8640960" cy="504056"/>
          </a:xfrm>
          <a:prstGeom prst="rect">
            <a:avLst/>
          </a:prstGeom>
          <a:noFill/>
          <a:ln w="9525">
            <a:noFill/>
            <a:miter lim="800000"/>
            <a:headEnd/>
            <a:tailEnd/>
          </a:ln>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ctr" rtl="0">
              <a:lnSpc>
                <a:spcPts val="2800"/>
              </a:lnSpc>
              <a:spcAft>
                <a:spcPts val="600"/>
              </a:spcAft>
              <a:defRPr/>
            </a:pPr>
            <a:r>
              <a:rPr lang="en-US" sz="2400" dirty="0" smtClean="0"/>
              <a:t>Upgrading the Business Sector</a:t>
            </a:r>
            <a:endParaRPr lang="he-IL" sz="2400" dirty="0" smtClean="0"/>
          </a:p>
          <a:p>
            <a:pPr>
              <a:lnSpc>
                <a:spcPct val="90000"/>
              </a:lnSpc>
              <a:spcAft>
                <a:spcPts val="600"/>
              </a:spcAft>
              <a:defRPr/>
            </a:pPr>
            <a:endParaRPr lang="he-IL" sz="2400" dirty="0" smtClean="0"/>
          </a:p>
          <a:p>
            <a:pPr>
              <a:lnSpc>
                <a:spcPct val="90000"/>
              </a:lnSpc>
              <a:spcAft>
                <a:spcPts val="600"/>
              </a:spcAft>
              <a:defRPr/>
            </a:pPr>
            <a:endParaRPr lang="he-IL" sz="2400" b="1" dirty="0" smtClean="0"/>
          </a:p>
          <a:p>
            <a:pPr>
              <a:lnSpc>
                <a:spcPct val="90000"/>
              </a:lnSpc>
              <a:defRPr/>
            </a:pPr>
            <a:endParaRPr lang="he-IL" sz="2400" b="1" dirty="0" smtClean="0"/>
          </a:p>
        </p:txBody>
      </p:sp>
      <p:pic>
        <p:nvPicPr>
          <p:cNvPr id="15"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spTree>
    <p:extLst>
      <p:ext uri="{BB962C8B-B14F-4D97-AF65-F5344CB8AC3E}">
        <p14:creationId xmlns:p14="http://schemas.microsoft.com/office/powerpoint/2010/main" val="2739067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43173" y="2492896"/>
            <a:ext cx="8398644" cy="3218482"/>
          </a:xfrm>
        </p:spPr>
        <p:txBody>
          <a:bodyPr/>
          <a:lstStyle/>
          <a:p>
            <a:pPr algn="l" rtl="0">
              <a:spcAft>
                <a:spcPts val="600"/>
              </a:spcAft>
            </a:pPr>
            <a:r>
              <a:rPr lang="en-US" dirty="0" smtClean="0"/>
              <a:t>Technological Incubators</a:t>
            </a:r>
          </a:p>
          <a:p>
            <a:pPr algn="l" rtl="0">
              <a:spcAft>
                <a:spcPts val="600"/>
              </a:spcAft>
            </a:pPr>
            <a:r>
              <a:rPr lang="en-US" dirty="0" smtClean="0"/>
              <a:t>Chief Scientist Track (85% subsidy)</a:t>
            </a:r>
          </a:p>
          <a:p>
            <a:pPr algn="l" rtl="0">
              <a:spcAft>
                <a:spcPts val="600"/>
              </a:spcAft>
            </a:pPr>
            <a:r>
              <a:rPr lang="en-US" dirty="0" smtClean="0"/>
              <a:t>Business Acceleration Programs</a:t>
            </a:r>
            <a:endParaRPr lang="he-IL" dirty="0"/>
          </a:p>
        </p:txBody>
      </p:sp>
      <p:sp>
        <p:nvSpPr>
          <p:cNvPr id="3" name="כותרת 2"/>
          <p:cNvSpPr>
            <a:spLocks noGrp="1"/>
          </p:cNvSpPr>
          <p:nvPr>
            <p:ph type="title"/>
          </p:nvPr>
        </p:nvSpPr>
        <p:spPr>
          <a:xfrm>
            <a:off x="539552" y="863216"/>
            <a:ext cx="6062462" cy="1143000"/>
          </a:xfrm>
        </p:spPr>
        <p:txBody>
          <a:bodyPr/>
          <a:lstStyle/>
          <a:p>
            <a:pPr lvl="0" algn="ctr"/>
            <a:r>
              <a:rPr lang="en-US" sz="3600" b="1" dirty="0"/>
              <a:t>Entrepreneurship </a:t>
            </a:r>
            <a:r>
              <a:rPr lang="en-US" sz="3600" b="1" dirty="0" smtClean="0"/>
              <a:t>&amp; Technological </a:t>
            </a:r>
            <a:r>
              <a:rPr lang="en-US" sz="3600" b="1" dirty="0"/>
              <a:t>Innovation</a:t>
            </a:r>
            <a:endParaRPr lang="he-IL" sz="3600" b="1" dirty="0"/>
          </a:p>
        </p:txBody>
      </p:sp>
      <p:pic>
        <p:nvPicPr>
          <p:cNvPr id="40964" name="Picture 4" descr="https://encrypted-tbn1.gstatic.com/images?q=tbn:ANd9GcTmZtrCyV5PS6DyQXJjr5P5kTw06no9wxAltqVEfskHMhliHW7NK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437112"/>
            <a:ext cx="4317455" cy="22067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pic>
        <p:nvPicPr>
          <p:cNvPr id="40970" name="Picture 10" descr="https://encrypted-tbn2.gstatic.com/images?q=tbn:ANd9GcS729qcGcaNGCK87cEyyCYkhtQ9Vmqoba_UvccCx5EFCm2V8OIa-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1196752"/>
            <a:ext cx="227205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02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9632" y="658428"/>
            <a:ext cx="8229600" cy="1143000"/>
          </a:xfrm>
        </p:spPr>
        <p:txBody>
          <a:bodyPr/>
          <a:lstStyle/>
          <a:p>
            <a:r>
              <a:rPr lang="en-US" dirty="0" smtClean="0"/>
              <a:t>Future Plans</a:t>
            </a:r>
            <a:endParaRPr lang="he-IL" dirty="0"/>
          </a:p>
        </p:txBody>
      </p:sp>
      <p:sp>
        <p:nvSpPr>
          <p:cNvPr id="3" name="מציין מיקום תוכן 2"/>
          <p:cNvSpPr>
            <a:spLocks noGrp="1"/>
          </p:cNvSpPr>
          <p:nvPr>
            <p:ph idx="1"/>
          </p:nvPr>
        </p:nvSpPr>
        <p:spPr>
          <a:xfrm>
            <a:off x="3707905" y="1844824"/>
            <a:ext cx="5436095" cy="4525963"/>
          </a:xfrm>
        </p:spPr>
        <p:txBody>
          <a:bodyPr/>
          <a:lstStyle/>
          <a:p>
            <a:pPr algn="l" rtl="0"/>
            <a:r>
              <a:rPr lang="en-US" sz="2800" dirty="0" smtClean="0"/>
              <a:t>Holistic Economic Development Program for Arab Communities</a:t>
            </a:r>
          </a:p>
          <a:p>
            <a:pPr algn="l" rtl="0"/>
            <a:endParaRPr lang="en-US" sz="2800" dirty="0" smtClean="0"/>
          </a:p>
          <a:p>
            <a:pPr algn="l" rtl="0"/>
            <a:r>
              <a:rPr lang="en-US" sz="2800" dirty="0" smtClean="0"/>
              <a:t>Upgrading Arab Education System</a:t>
            </a:r>
          </a:p>
          <a:p>
            <a:pPr algn="l" rtl="0"/>
            <a:endParaRPr lang="en-US" dirty="0"/>
          </a:p>
          <a:p>
            <a:pPr marL="0" indent="0" algn="l" rtl="0">
              <a:buNone/>
            </a:pPr>
            <a:endParaRPr lang="en-US" dirty="0" smtClean="0"/>
          </a:p>
          <a:p>
            <a:pPr algn="l" rtl="0"/>
            <a:endParaRPr lang="he-IL" dirty="0"/>
          </a:p>
        </p:txBody>
      </p:sp>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28"/>
            <a:ext cx="9144000" cy="652900"/>
          </a:xfrm>
          <a:prstGeom prst="rect">
            <a:avLst/>
          </a:prstGeom>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8" y="690564"/>
            <a:ext cx="3707904" cy="616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data:image/jpeg;base64,/9j/4AAQSkZJRgABAQAAAQABAAD/2wCEAAkGBhQSEBUUEhQUFBUVFxgXFBUXFBcXFBUXFxcXFBgXFBccHSYeGBwkGhcUHy8gIycpLCwsFR4xNTAqNSYrLCkBCQoKDgwOGg8PGjUkHyQqKiwpLSovKSksLikqKyosLS8qKSwqLiwsLSosLSopLSosLCwsKS0vKSkpLC8sLCwsKf/AABEIAPAAvQMBIgACEQEDEQH/xAAcAAACAwEBAQEAAAAAAAAAAAAABgEFBwQDAgj/xABVEAACAQIDAggICAkKBAYDAAABAgMAEQQFIRIxBgcTMkFRYYEUFSI0QnGRsRc1coKUobO0IyRTVGJz0uHwJTNSkqLBxNHT1BZDk8J0g6S1w+M2Y4T/xAAbAQABBQEBAAAAAAAAAAAAAAAEAAECAwUGB//EAD4RAAECAwQGBQoFBQEBAAAAAAEAAgMEERIhMXEFQVFhgbETFCIyoRYzNFNzkbLR4fBSk8HS8RVCcoKSIwb/2gAMAwEAAhEDEQA/ANfzfGvGV2SBcG+l91v864Bm0p3G/qW9e/CDenqb3rShhMujxIMs6JMWeQIsih440SR4wERrqCdjaLWuSx1tYVwulZqOybiBsQtaKYE6wNVRvWlBY0w23Ak1TT40m7f6n7qjxrN/CUvDgxhPzTC/R4f2arMF4rmlMMUeCeUbV4xh49obBs1wY+is9s5MuBIivNMcbs+0rTDaMWj74J08aTdv9T91HjSbt/qfupUzHLsvw8ZkngwcaAgFmw8VrncNEJr2gyDBOiumGwjK4DKww8VmVhcEeR0im67MUtdK+nH9yXRtrSyPvgmXxpN/Cfuo8aTdv9T91KWDy/L5XkSKHBu0LbMoXDxXRjcWbyLX8lt3VUSYTLlxC4docGJ3XbSPwaLaZfKNx5FvRbS99Kl1uarTpX1x14be8lYbjQffBN3jWb+E/dR41m/hP3Uu/wDDeE/NcL9Gh/Ypf8e5J15f9GT/AEqdk1NxO5EecgTyKZzWtxA++C0LxrN/CUeNZuv+xSnluBy/EJtwRYKVb2JSCE2PURsXB9Yrzw0GWyTPAkWCaaO+3GMPFtrsmx0Ka2O+16brc1eOkfdjjdnfcnsNuuH3wTh42l/hKPGs38JS8ODeF/NcL9Gh/YrjwWBy+ZGeKHBuiMysww0VlZACwN03gEe2oidmCKiK/wAf3J+jH4R98E2eNpv4Sp8bTfwlJ2UxZbitrweLBS7FtrZw0Wm1e17xjqPsqcvhy2d3jhiwUjx6SKMPFtLY7JuCg6dLipGamhWsR92ON2d9yiGNOoffBOHjWb+Eo8azfwn7qXW4O4QC5wuFsBc/i0OgGv8AQrwy/LMBPGssMGEkja+yww0VjYlTa6A7wR3VHr0xSvSvpx/cpdGK0sj74Jp8azfwlHjWb+EpJzifKsKdnEJgY237Hg8TPbtVUJHfauPBZ3k0rBFGCDHcJMLHHfveMD66uEadc22Hvptoae+qhRgNKN++C0HxtL1/2ajxvN1/2aoP+GsL+a4X6ND+xUNwXwx0WCKJr+TJFGkUqHcGR0UEEew9IIqjr8b1zvH9yn0Q/CPvgr88IjH5UrDYG/QDfoPrIq6wOYLKm0puKyvhHjGkygSNbbbkNu2g2hMisR1AkE27acuADXwa91djoOJEfLu6V1SHkXmuACAmQ0OFkalZ5/zo/ne9aWOD/m6/Lm+8S0z5/wA5Pne9aWMg83X5c33iWuX016VFzZ8KMl+63jzVgax7OR4Bwkjl5sc7K56BszXikJ9T7Z7q2Gs0478q2sNDiBvicox/RkFx7GT+2aq0Q8dY6J2DwWnj9VOZHYtDVep42+UxFsLDqYYpMZONeankKNOm3KNY9ld3FpwoXxQXkPmYcPuvsIDKntF1Hale3F0GxCT4+dRt4tlS28clCojsOxm2rj9EVnWAy+WHHYnKkvsYmVInN9RGkgl27dJ5O59tacOEyLBdJuu6MhxPx+6pHAIYuc1wiba/RalxeZeYcAskps+IL4mZjpblNbnqAQA95rLeEOMxHLx5wNFlxDcgNdEh2RGG7GUOLfoHrrTeMTGlcImFgssmMdcNEo9FDYN3BdlfU9VOf8AcU2XnD+GLLHCm1FEMGiFjEpKqHEhIJ1F9edVUjHYx5mIpA6RxFDXua6UB10F9O6pRWkiw3UPFPWExqzQrLHqkiB19TC4HrG7urIuJfHRRHFmd40jMce1yjKFI2muLNztOjWmDibz/AJXBvh2PlYckr1mJ7n6n2v64pB4F8FfDsPjUUAzRpHJCeksC10+cNPXs1bLyrYLJmBFNBVgrutGh5KMSIXWHDG9NfE/l8nhOKnRWXDMrKlwQrnlAyBevZUH1X7ao+EeV4kY/H43Ckg4XFEts321DFzt26VGyQew66Xpy4p+FxngOFmP4WBfIvveIaW9aHT1EdRqx4F+f5v8A+KX/AOWpRZmLAmY8R7RUBopiC200Y7wmDA5rADt967OAPDdMwiF7JOluVj6N9uUj/RPV6J06iavi3P4hi/8AxWK+zjpb4b8EpMtxC5hl91RWu6AaREnq6Ym3W6L23Wq94qZy+WYhyAC0+IYgbheKI6UNHl4TZd0eAew4tu1tIrUH33fZNjXOLw1+IqqviHOmK9cP/fStPhMVBPicxwx0hxcqPa5K3a93G4o19k/XvFNPEPuxXrh/76v+LhAVzAEAg42UEEXBBFiCOkWoyYmOrzUw+lR2AQdYIFVW1ltjBmrPgvwvizDCM6WWRUImivqjFTqOtDrY9x1FLOQ582D4MpMnPAkWO/Q74iRQe2wLN82qHhbwbmyfEjGYK/IPdSupCbehik60PonstvAJucoyRsXwZWKMXcco8Y62jxDtsjtKlgO0ih3S0uxjYjDWE+IzHVQOqDlX3e8ytvJIOIB/RffE7kKtE+OlG3NJIyo7eUyhbFmBPpMzHyt+h6zT7nGSQ4pVWdA+ywZSecrKQ3ktvF7WI6RSTxNZ0hwrYRjaaKRyEOjMjWNwN5IYNcbxcV58c+cT4cYbkZZYS3K7Ww7JtAbFr239NUTEKNH0kYdaGpsnYAKinBWMc1sGtKrSialOcPWPfXhhWuiE9KqfaoNeybx6x76wSKXIvEJLzv4lHrj+9Cnbi/8AM17qSc8+JfnJ98p24v8AzNe6vQNBeYie0dyCyJjvDIK0z/nR/O960sZB5uvypvvEtM+f86P53vWljg+PxdflzfeJa5nTXpUXNnwo2X7rePNWFcuZZZHiIzFMgkja11N7HZNxu13iuuorFDi01BoUXSooVz4LBJDGscahEQWVRewG+2uvSa5v+H4PCfCeSXl7W5TXats7G69ubpuqxopxEeCSCb8d9caprI2LinyeJ5o5nQNJECI3JbyL3vYXtrc626uoV2WqaKYuLqAnBPQBU+WcEsLh5DJBAsbkFSVL6hjcggm1tBX3k/BjDYQscNCsRYAMVLagG4vcnpq0oqx0eK6tpxNcbzfTCqiGNGAVPDwQwiT8ukCLNtF+UUsDtNfaNg1tbm4tbU13YTKoonleNArTNtysL3dhfU3P6R3ddddV02dKGZUimmKHZcxICqsN6lmZQWHSFuRuNjpT24sW4km7WdXyqmIYy9d0kQZSrAMrAhlIuCCLEEdII6K4ssyGDDRGKCMRxsWZlBYgllCsdSTqAB3V0YLHJMm1Gbi5UggqysOcjqdVYdIPWOsV0VC09gLLxtH0UhR16rMm4OYfCbXg8SxbdtrZLG+ze17k9Z9te+X5RFBt8igTlHMj2J8pzvY3J1rrqad0V7qlzia4345pBoGAXjisIkiNHIodHBVlOoIPQRXllmVRYeIRQoEjW5CgkgbR2jqSTvNddFRtupZrds1VSoK1VJnHAvB4ptuaBGfpkUskht0llIue061yw8XGADbRg5RuuWSSTd8pqZaKubNx2tsh5AzKgYTCa0UKthYaDcB0C3VX0u8ese+ihd49Y99DqxJeefEx+WPvpp24v/M17qSc9+Jj+s/xzU7cX/ma91eg6C8xE9o7kFjx8RkFaZ9zo/ne9aWOD/m6/Lm+8S0z59zo/ne9aWMg83X5U33iWuZ016VFzZ8KNl+63jzVjUGpqKw0WiiiiknRRRRSSRUVNVc+IadmiiYqinZmmXfcb4oT/T6Gf0Nw8rmya20oudRTPiGmYxRMVRTszTLvB6YoT+U/pP6G7nc3tiiSJAqhURQFUaBVF7Aa9ZI7ST1mvGfEQ4WAsxWGGJd+5VHQAOkk9G8k9dYRw94wpMe+wl48MjXROliNzydbdQ3LfruTqSMhEnnWWXMGJ+8Tu1cx4kUQrzeVuOPwDB+XgAEtgHQmyYhF3I59Fx6EnRuN1OnTgMesybaX3lWVhZ0cc5JF9Fh0j1EXBBrOuLPjL5bZwuLb8LosMrH+c6Akh/p9TdO4673zHYFw/LQW5WwDoTZMQq7kc+i49GTo3G6nSmalXwH9DGuIwOoj5csDdg7HhwtM4hWNTXNgMesybSX0JVlYWeNxzkkX0WHV6iLgg100AQWmhRANbwiiiimToooop0yKld49Y99FA3j1ikkkvPfidv1v+Panbi/8zXupJz4/yO360/f2p24v/M17q9B0F5iJ7R3ILHj4jIK0z/nR/O960scH/N1+VN94lpnz7nR/O960r8Hz+Lr8qb7xLXM6a9Ki5s+FGy/dbx5qxoovRWGi0UUUUk6KKLVVTzNiGMcTFY1JWaZTYkjRoYD19DSDm6geVcrJrbWSi51ETYhp2aOJisakrNMpsSRvigP9LoZxzdw8rm++MxkOEw5dysUMS23WAA3Ko6Segbya6oYFRQqKFVQAqgWCgbgBWOceWJbwqBNptjkdrZv5O0ZZV2rbr2AF+ytGRlhOR2wa0b43fryVMVxhNt60ucOeHUmYS9KQIfwUV+7bfrc/VuHarU88XfF22NYTTgrhlPqMxHoJ+jfe3cNd1dxmRquaYhUVVVSihVACgLEgsAPVXdS0eAyL1OCO6Kmmq8XZ33rLc1xFt2tLArZOLPjK5bZwuLb8LosMpP8AOdARz/T6j6W7fvr+AnBCLH5M6PZXGIlMUtrmNuTg39anpHfvFZzm+Ty4SdoZlKOh7iOhlPSDvBoaN1fSVuXdc5pNNuY3bR9CptL4VHjAr9I47AMH5aCwlAAdCbJiEG5HPouNdmT0dxupIrqwGPWZNtL6EqysLPG45ySL6LDq7QRcEGq/ghiXkwGGeRi7vCjMx3sT0nrNrV74/AMH5aC3KgAOhNkxCDcjn0WGuzJ6O43UkVwj29ow3m8GgOW3dsOrLDTFwtDXqVlRXPgMesybSXGpVlYWeNxzkkX0WHV2gi4INdFDlpaaFWA1vCKKKmknRQN49Y99FC7x3Ukkl598Tv8ArT9/anbi/wDM17qSc9+J2/Wn7+1O3F/5mvdXoOgvMRPaO5BY8fEZBWmfc6P53vWlfg95svypvvEtNGf86P53vWlfg95snypvt5a5nTXpUXNnwlGy/dbx5qxoooNYaMRRRVVNO2IYxxErEpKzTKbFiNGhgYbj0PIObzV8q5WbW2slFzqImnbEM0cRKxKSs0ymxYjRoYGHT0NIObqo8q5WxhgVFVUUKqgBVAsFA3ADoFEMKooVAFVQAqqLKoG4AdAr0p3OrcMPvFM1tLziopI4VcX5x+YxSysFw8cKqwB/CSMJJH2APRFmF29mu53oqcCYiS7rcM0NCPek9geKFecUCogRFCqoCqoFlUDQADoFfnzjSi2c2xPaUYepokYfUa/Q9ZTx18GSQmMQXCgRzdgueTc952CfkVr6BjiHN0d/cCONQf0Q82yrLtSs+JKcHL5EB8pMQxI6QHji2T37DeymDhrwMjzCDZayyoCYZbc079lutD9W8duJ8B+GT5diC4G3G42ZY722he4KnoYHd6yOmt9yHhFBjIuUw7h13MDo6HqdfRP1HoJq3S0vHlJozLMCag7DsP3eFCXeyIzo3I4N4BoMHh4nttxxIjWII2gLGxG+rOoFTXPvcXuLjrNUaBQUVbj8Cwfl4LcrYB0JsmIQbkc+i412JOi9jdSbdWAx6TJtoTa5VlYbLo66Mki+iwO8eoi4IJ6KrcfgXD8vh7crYCRCbJiEG5WO5ZAOZJ0c0+SdJtIeLLsdR/Q/odWWFZBbeOKs6K5sBj0mTbS9rlSCNl0ZdGSRTqrA6Ef3EGuiqyCDQqYIIqEVK7x6x76KF3j1imTpLz34nb9b/j2p24v/ADNe6knPvidv1v8Aj2p24v8AzNe6vQdBeYie0dyCx4+IyCtM/wCdH873rStwe82X5U328tNOfc6P53vWlfg95snypft5a5nTXpUXNnwlGy/dbx5qxooorDRireEjsMJMULAhDcrzwlxyjJ+kI+UI6bgV3YeNFRREFEYAEYW2wEt5OxbTZta1q9KpWQ4MllBOF1LoBc4UnUvGBvh3lkHM3r5NwL2dttgY1qN+7PZtv141O7LrWpXVFQjAgEEEEAgg3BB1BB6QRrepqhWqL0UUUkkV8TQqylXAZWBVlIurA6EEdINfdF6cXJLF+HXFM0AefCEvEt2eI/zka7yVPpqPaBvvvpO4K8JpcDiVmjOm6RL+TInSp/uPQbGv0yTX5q4c5QuGzHEQpoivdB1K4EijuDAd1dtoeedOtdLTHau94wNfC9ZczC6IhzV+jsBjVmiSWM3SRQ6np2WFxft6O6uikfidxpkytQf+VLJGvyfJkH1yNTuK5Gag9BGfD2EhaMN1tgcpooqvzLMirCKEB53F1U32I0vblZiNQgOgA1ciw6SKWtLjQJ3OsipXlYLjxsb3w7NMB0lZI0gZv0rGdQekJ2CrWuTLcuEKnUu7nalla23I9rXa2gAGgUaKNBXXUohBIA1Cldv3gN1FFgIF6mhd49Y99RUjf3iq1NJee/E7frf8e1O3F/5mvdSTnvxQ/wCuI9mYOKduL/zNe6vQdBeYie0dyCx5jEZBWmf86P53vWlfg95snypvt5aaM/50fzvetK3B7zZPlTfby1zOmvSoubPhKNl+63jzVlRRRWGjFFSKiikkqZ08DJZQThSSXQC5wxOpkjA3wneyDmc5dLgXCsCAQQQQCCCCCDqCCN4I6akVTOngZLICcKSS6AXOGJ1MkYG+G+rIOZzl0uAR53/Ln9eeeNXcy5fRXIoqEcEAggggEEG4IOoII0II6amqFaig0VWcIeEMWCgaaY2UaKottSMdyIOk+4AmpMY57g1oqTgmJDRUrvxEyojM7BUUFmY7lUC5J7q/NHCzOfC8bPOBYSOSoO8KLKgPzQKseF3GFiceSrERw3usKHydNxc73Pr06gK+uAfAeTMJhe64dCOVkt37CdbH6gbnt7fRsiNGw3TEwaGnuGzeT/Cy40UxiGtWrcUuWGHK4y1wZXeW36LbKL7RHf1MKcq+IYgqhVAVVAVQNwUCwA7rVxZlmTKwihUPO4uqm+xGl7GWa2oQHQDe5Fh0kchGiOmYzn7STl/C0WgQ2AKcyzIqwihAedxdVN9iNb2MsxGoQHcBqx8kdJHpluWiFTqXdztSytbble1rtbcANAo0UaCoy3LRCp1Lu52pZW58rWtdrbgBoqjRRoK7aqc4AWW4azt+mwcTuTWkm05FFFFVKxFAoqV3j1j30kySs9+KJP17/wDuMlO/F/5mvdSRnfxMf1nvxzGnfi/8zXur0HQfmYntHcgseYxGQVpn/Oj+d71pW4O+bJ8qX7eWmnP+dH873rSvwe82T5Uv28tczpr0qLmz4SjZfut481Y0UUVhoxRRRU06SKAaKKSSpWQ4MllBOFJJdALnDE6mSMDfCd7IOZzl0uBcI4IBBBBAIIIIIOoII3gjpqQapnTwMllBOFJJdALnDE6mSMDfCTcsg5nOXS4F/nf8uf155419zLkrgmsF42eEZxGPaIH8Fh/wajoL/wDMb17Xk+pBW9RMDYixBsQQQQQdQQdxBHTX5ZzObbnkb+lI5697E1v/APzkEOjPiH+0Xcf4Qs47sgBO3FjxerjL4jEX5BG2VQXHKsACbnoQXF7bybdBra8LhEjRUjVURRZUUAKo6gKpOL/DhMrwoHTEG73ZnP1sasMyzJlYRQqHncXUG+xGl7ctNbUIDoANXIsOkjP0jNRZuYc0m4EgDUANfzKtgsbDYDrU5lmTKwihAedxdVN9iNL25WYjUIDcADVzoOkj0yzLVhU6l3c7UsrW25Xtbaa2gAGgUaKBYVOW5asKmxLu52pZWttyva201tAANAo0UAAV11nOeALLcNe/6buJ3XBpJtOU0VFqmqlNFFFFJMipXePWPfUVK7x6x76dJJWdj+Rj+sH34078X/ma91JGd/Ex/Wf45qd+L/zNe6vQNB+Zie0dyCx4+IyCtM+50fzvetK3B3zZPXL9vLTTn/Oj7/etK/B/zZPXJ9tLXM6a9Ki5s+Eo2X7rePNWNF6KKxEYoqaKKSSLVFFFJJFF6KKSdUzocGSygnCkkugFzhidTJGBvhJuWQc3eulwOb/gLLm8rwSA7WoI2rEHUEWa1j2UxCqtcnZLiCZ4UJvyfJxyIpOp5IOLxgnXZuVHQBRTI7tTy06yCRXOmvnnjQ6GNlQoxOJ5EJhsMimTYGwmvJQRjyRJLbUILWC73IsOlh05bliwqbEu7nallbnyva20/QLDQKNFAAFfWAy5YQwW7M52pHY3eRt2059VgALAAAAAV1VU991lvE7fv6qbW6z/AAiiiiqlNTaiiikkiiiinSRQu8ese+ihN49Y99OmSXnnxMf1n+Oanfi/8zXupIz34m+ev14y/wDfTvxf+Zr3V3+g/MxPaO5BY8x3hkFaZ/zo+/3rSvweb8WT1yfbSU0Z9zo+/wB61nuJz4YLKTPYMUDhFO4u08irfsubnsFc7paG6JORGNxLmAcWoyC4NY0nYeaamNhc6DrOg9u6pG643dfQe+s04CcGRj4vDsxJxLyMwiRyeTRFNiQosBdgQANAB203ZNwNgwuKM2HDRB02GhVjyRbaUhwpOhsCLa79LdOdHl4UFzoZfVw3XV2VrXjRXMiPcAaXK9K9hHdQFv19wrIuKrMkTG43lZVQWsnKSKo/nifJ2iOror346c1RosNyUyMQ8l+TlViAVTfssdKJ/pbutCWtY66bq4V4YqHWBYteC1ai1ckEqpArObKsSszHcFWMFiT2AE1knBvhLKmdLPOCkeYDybnTk3YpAeyzRqvYL0NLSTphr3NPdFczsHAEqb4wZZrrWygUEUqcZ8pXKsQVJBHJ2INiDyqdIqeLGQtlWHLEknlCSTcn8NJvNQ6serdYr/dZpwrWqn0n/pY3VTWAer6qisu4c4lhn+XqGYK3g20oYgH8ak3gaGtPvp3Uo8t0TGPrW0K5JmxLRcNi+9g9R9hoKnqPsNYzxVZCmOXEGdp25MxhNmZ1ttbd72Ou4UxcYuWmDK4YMM0hPhKKhMhLkvyxsX0v5TW7h1UXE0c1kwJa32qgG6gvFa4qtscllui0OikDi54emf8AFMXdcVHdVLaGULoVa/8AzFtr12673tOXbx8E2m2fANrYudna8Ite269tL0PEkYkKI6G+6gJ3Ebs1MRgWgjWaJsqdg9R9hrLcVn8+aZm2Dw8zwYWLaMrxnZkkVCFZtrf5TEKo3ANcg60yzcW2E2DyPKwS2OzPHNJygboLHa8rXf8A3VKJJtg2RGfQkVoBWgO28e4VTCKX1sC5NgqbUgcZsssGUx2mflVkgV5VZlZyI5AxJFjqRe3qr24NcEOVwmGnbE4/baOOVrYhyjHRrFSCNk7rXpCUaIIjOfQEkC6uCXSm1ZATwBfdrUoPKHrHvrMswziLE51PhsdK0eHiXZgi5Roonk8gkyMCLkgsRc23D1u/BvIPBC6LJI6NKrRpIzNyS2UbClibi9z6resxjyvQsBebyAQKXUO/aNd1N6TYtomguVBnZ/kUdpjPtxQNO/F/5mvdSPnHxGnqh+8LTxxf+Zr3V2eg/MxPaO5BZsx3hkFaZ+fKj7/etZXwnyl8RkRSMFmUmQKNSwSeQsB1m1z3Vqmfc6Pv960q8G/NY/8AzPtpK5/ScUwZ58QYhzD7mouE21Da3ceaXOKPN0my5IgQXgLK69IBYurW6iDa/WDTmJQHVSQGPlBb+UVBALAbyASBftqixfAbCSTctyZil1JkhkeFiTvJ2CBftrsyng3BhnaSJW5R7B5JJHkkYAg2LOSbXA9lZk0+BFe6K0kVvpQYnfXDhu3q+GHtAafess4ssjgxONxgniSULqocEgEykEjXqr144eDuHw0WHOHhjiLPIGKAi4CoRfXtNaTkvBPDYR3eCMo0os522ba8ra3E6a19Z/wWw+NCDEoXCFioDstiwAJ0IvuFaX9WHXRGq6wNX+tMK0xVPVz0ZFL1RcOZ3fCQYOEgTY3k4he9ljVEeVjbXZA2b26CaVeMng/jPBIpZRgwmFCovg/Lh1RtlRflNCAQvbdu2tNORRHER4gqTLFHyUZLNZU1vZd19Trvr3zDL0nieKUbSSKVYXtcHt6Dexv1ihZbSAl3Q7AuBqdtTcaf60HvUnQC4GvBIfCfO/C+DjT+kyxCT9Ysqq/tIv8AOFXfFch8UYbQ7pNbG389LXVBwFwiYWTCqjchIwd05Vz5QtqDe45q367CuD4Kcu0/Avpu/DSadPXU3zEq6A6ACQLZcLgbqUp3gkGRA4Opqolnh5/+Q5d//L96krU2QgagjQ7wR0VR57wJwuMlEuIRmdVCgiR0sAzMNFPWx1qcj4F4XCSNJAjK7rsMWkZ7rcH0j2CqZiPBjQYbakOa2mAob9tf0Umse1zrris14oOC+HxaYk4iETbBiC32/J2g9+aR1D2U28Osrjw+DwcMKbEaY6HZTXTaaRzv13sa7E4qsvFwI5BffaeQX9etWY4H4YYeLD7DclBIJI15RrhwzuCW3nV20NGTOkIcWY6YOdSoNki4XUu7WPAYlVsguDLJAzS3xk8AjiCcXhQVxUZ2iF0MoU6Fbf8AMW2h6bW3gVVcXXCd8bmqyTC0keCMUhHplZ1bbt0EhhcdYJ0vYanVVhOC2HixUmKjTYllUq5BOw1ypJ2dwJKgkjt66HhaQHV3QYoqQCGnWK6suXKboHbDm8Vm/FuPBM5xOGm8l3Dql/SYOsihevaS7DrsOunvh9nsmDwLzw7O2rxgbShlszWNwa7M94J4bGbJnju6cyRSUlWxuAHGtr62N7VW4ji+ilUJPicdPGNRHJibp2XsgJI7TU4k1AmIzI8S6lLQpUGmzPYcN6YQ4jGljeBSpw2zR8Twew80ttuSWNm2Rsi98SosBu0UVc8EeL/CPhMJO0Uhk5OKXa5WS22PKvs32bX6LUwY7gZhpcImEZWEEZBRVdgQV27XbUnnt7a4oeLrDJsWbE2jKlFOJcoNk3Hk7rdlSM9D6Ew4biztuNw1HAXEKIgutVIrcFy8LuL/AA2Yu7h+TxCWR5EG0LhVZRMnSdhl1BBsRvtaq3ihxWISXE4KZttcLIqrrcIwkaNlUnXZOzcDoseumTE8DlM8s8eJxcDzayiKZQrG1gbMjWIGgtu6KschyCHCLsQqRtPtOzMWd2J5zsdSaqdODqpgF1oXWQR3SMb/AAG7YpdEbdqlMa70tZwP5EXs5IezEqP7qeOL/wAzXupIzwfyN85PvdO/F/5mvdXVaD8zE9o7kEDMd4ZBWmf86Pv960qcG/NY/wDzPtpKas/50ff71pV4N+ax/P8AtZK5rTXpMXNnwlGy/dbkeas6KKKw0ag0UUXpJkCuHKM9hxSs2HkEioxRiLizAX6ei3TuNVvDnN2gwbiK/LTEQQAbzJL5N17Qu0R22pE4BqctzibASNdZQArWsGZV5SNgO1SwHyq0peR6WXfFr2heBtApaPCopxQ741l4bq1rTM2z2DCqrYiVYlY2UttWJAvbQHorthkDAMpuGAKnrBFwfYazfjxP4ph/1zfZ1d5XxgYZYIrrivJjjBthZCLqqg2NrEaUjIOdLMjQwSSSDwwS6ajy0q+yzhDh8Q7JBMkjJz1XauuuzrcDprgl4f4BWKti4gVJBBD6EaEc3rpH4mJQ2OxrC9mAIuLGxmvqOiq3gLneHw2PxxxJsrFgv4IyaiUk6BTbSjnaLhtiRW9o2A0gClTXgcMlSJhxAwvqtfyzNosRHykEiyJcrtLe1xa41A6x7a+ZM4hXELh2kUTOpdI9dplG1cjS3ot0+ia8MhzLDzQ8phtlYiz3Ij5MbS89ith7eysf4RYucTxZwpOxJiWEK9UcOysd+xgsgtpzT10JKSAmIr2GraVArjavoDduNclbEjFjQcfktwnnVEZ2IVVBZmO4KBck+oA1R/CBl/55D7X/AGa6c3xayZfNIhuj4aR1P6LRMw+o0n8SSA4Ca4BBn6QCP5teuq4MtDMu+NEr2SBQUGOYKd8R1sNbrCe8sziHEKWgljlA37DgkfKG8d4rtrHuHkAyzNMNicKBEJBtOiiyGz7LjZGmyykXG69zWw/wKhNSrYTWRGGrXioriKXEH5qUKIXEtdiEUUGigVcipTePWPeKipTePWPfTpikrPPiX5yfe6d+L/zNe6kjOviUeuP70Kd+L/zNe6vQNB+Zie0dyaseY7wyCtM/50ff71pU4N+aRfP+1kpq4QHyo/ne9aVeDg/FYx0jlAewiaQEdxrmtM+kxc2fCUdL91uR5qyooorDRimooqaSSRsyw3jHNTDtyJFgI9otE+w/hEpG5he1lFvmN10s8Z3Bg4PwfGRTTyOkgUvNKZGUr+EiKsRoAQ/1Vr4FQVrVgaSdBewtHZaKWdu3VrJJQrpcOBridaynjZzRcTluDnS1pXLWB3Ex+Uvc1x3VpuTMeQg1P81F0/oLXuYh1D2C2u/or6AoeNNNiQWwQ2gaXHGuJy1eKmyEQ4uJxCyricP4/ju77Y1w8XvCCDCY/HNiJREGLBSdrUiYkgbIPRWwpEBuAHqAHuqDh1/or/VX/KjYmkmRHRC5lzw0XHCzwPJVCXIpQ4VSZwv4VJPgVTByco+MlGFjYXG8qJSNoA81gt//ANnZXln3FzfAvCmKxcgjjJhid4zFtRqSg2QgIG8b/Sp4EC6eSumo8ldOu2mndX3ahWTpghogilCTfQ1OrVqA5qwwbVS9ZdwBz7lslxcDHy8PDMBrryTxuy+xtseorXzxRcIMNh8DKJ54om5Ytsu4DEbCi4G8639laamCRb7KILixsiC46jYajsqPF8f5OP8A6Uf7NERJ+FEERtggPcHXHCmOrWVAQXgg1wFFmGZQHOs0iaFW8Dw9leYqQrWbbfYvvLGygdlzYVrFfI6OzcOgerqr6oOZmumDWAUa0UAxzJO05BWw4dipOJRRRaihFaipi5y/KHvFRX1EPKX5Q94pakxwSPnHxGnqh+vEKaeeL/zNe6kfOPiOP5OHPtmjP99PHF/5mvdXoOg/MxPaO5BZEx3hkFY8Iecnqb3rS3JlJ2maKSWEubuFCMjNu2tmRGCsbC5W1+mnTNsDysTJ1is1n4ngzE6a9gqqb0IZiO6MIlK0us1wAG3dsUmTIawNLcN6tfF035zL/wBHD/6VT4tn/OZf+hh/9KqX4GR2ewUfAyOz2ChvJ0+tH5Y+al1ofh8SrnxbP+cy/wDQw/8ApUeLp/zmT6Ph/wDTqm+BkdnsFHwMjs9gpvJ0+tH5bfml1ofh8SrvxdP+cv8AR4P2KjxfP+cv9Hh/Zql+BkdnsFHwMjs9gpeTp9aPy2/NN1ofh8SrnxfiPzlvo0P+VT4BiPzg/RoqpfgZHZ7BR8DI7PYKXk6fWj8tvzS6yPw+JV14BiPzj/0sf+dR4DifzgfRU/aqm+BkdnsFHwMjs9gp/J0+tH5bfml1obPEq58CxP5wv0Rf9SgYLE/l1+iD/Vqm+BkdnsFHwMjs9gpeTp9aPy2/NLrW7xKufA8V+XT6H/8AdQMJivy8X0M/7iqb4GR2ewUfAyOz2Cl5On1o/Lb80utbvEq78FxX5aL6G3+4o8FxX5aH6G/+5qk+BkdnsFHwMjs9gpvJ0+tH/A+afrW7xV14Ni/ysH0KX/dVPg2K/KwfQ5f93VJ8DI7PYKPgZHZ7BT+TrvWj/gfNN1rd4lXfg2K/KwfQ5v8Ad18yZfiHGy8yqp0bkcO8chB0IV3mkCesLfqI31TfAyOz2Cj4GR2ewUvJ53rR/wAD5pdZ3eJXvw6w4TLXVV2VUwKoAsAqzRgAdgAApm4v/M17qVI+JwA3BHsFaFwfyfweEJ1VtaOkupQjDtWqkmtKYgDadioixOkdWlF//9k=">
            <a:hlinkClick r:id="rId5"/>
          </p:cNvPr>
          <p:cNvSpPr>
            <a:spLocks noChangeAspect="1" noChangeArrowheads="1"/>
          </p:cNvSpPr>
          <p:nvPr/>
        </p:nvSpPr>
        <p:spPr bwMode="auto">
          <a:xfrm>
            <a:off x="6234113" y="-1371600"/>
            <a:ext cx="22574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8" descr="data:image/jpeg;base64,/9j/4AAQSkZJRgABAQAAAQABAAD/2wCEAAkGBhQSEBUUEhQUFBUVFxgXFBUXFBcXFBUXFxcXFBgXFBccHSYeGBwkGhcUHy8gIycpLCwsFR4xNTAqNSYrLCkBCQoKDgwOGg8PGjUkHyQqKiwpLSovKSksLikqKyosLS8qKSwqLiwsLSosLSopLSosLCwsKS0vKSkpLC8sLCwsKf/AABEIAPAAvQMBIgACEQEDEQH/xAAcAAACAwEBAQEAAAAAAAAAAAAABgEFBwQDAgj/xABVEAACAQIDAggICAkKBAYDAAABAgMAEQQFIRIxBgcTMkFRYYEUFSI0QnGRsRc1coKUobO0IyRTVGJz0uHwJTNSkqLBxNHT1BZDk8J0g6S1w+M2Y4T/xAAbAQABBQEBAAAAAAAAAAAAAAAEAAECAwUGB//EAD4RAAECAwQGBQoFBQEBAAAAAAEAAgMEERIhMXEFQVFhgbETFCIyoRYzNFNzkbLR4fBSk8HS8RVCcoKSIwb/2gAMAwEAAhEDEQA/ANfzfGvGV2SBcG+l91v864Bm0p3G/qW9e/CDenqb3rShhMujxIMs6JMWeQIsih440SR4wERrqCdjaLWuSx1tYVwulZqOybiBsQtaKYE6wNVRvWlBY0w23Ak1TT40m7f6n7qjxrN/CUvDgxhPzTC/R4f2arMF4rmlMMUeCeUbV4xh49obBs1wY+is9s5MuBIivNMcbs+0rTDaMWj74J08aTdv9T91HjSbt/qfupUzHLsvw8ZkngwcaAgFmw8VrncNEJr2gyDBOiumGwjK4DKww8VmVhcEeR0im67MUtdK+nH9yXRtrSyPvgmXxpN/Cfuo8aTdv9T91KWDy/L5XkSKHBu0LbMoXDxXRjcWbyLX8lt3VUSYTLlxC4docGJ3XbSPwaLaZfKNx5FvRbS99Kl1uarTpX1x14be8lYbjQffBN3jWb+E/dR41m/hP3Uu/wDDeE/NcL9Gh/Ypf8e5J15f9GT/AEqdk1NxO5EecgTyKZzWtxA++C0LxrN/CUeNZuv+xSnluBy/EJtwRYKVb2JSCE2PURsXB9Yrzw0GWyTPAkWCaaO+3GMPFtrsmx0Ka2O+16brc1eOkfdjjdnfcnsNuuH3wTh42l/hKPGs38JS8ODeF/NcL9Gh/YrjwWBy+ZGeKHBuiMysww0VlZACwN03gEe2oidmCKiK/wAf3J+jH4R98E2eNpv4Sp8bTfwlJ2UxZbitrweLBS7FtrZw0Wm1e17xjqPsqcvhy2d3jhiwUjx6SKMPFtLY7JuCg6dLipGamhWsR92ON2d9yiGNOoffBOHjWb+Eo8azfwn7qXW4O4QC5wuFsBc/i0OgGv8AQrwy/LMBPGssMGEkja+yww0VjYlTa6A7wR3VHr0xSvSvpx/cpdGK0sj74Jp8azfwlHjWb+EpJzifKsKdnEJgY237Hg8TPbtVUJHfauPBZ3k0rBFGCDHcJMLHHfveMD66uEadc22Hvptoae+qhRgNKN++C0HxtL1/2ajxvN1/2aoP+GsL+a4X6ND+xUNwXwx0WCKJr+TJFGkUqHcGR0UEEew9IIqjr8b1zvH9yn0Q/CPvgr88IjH5UrDYG/QDfoPrIq6wOYLKm0puKyvhHjGkygSNbbbkNu2g2hMisR1AkE27acuADXwa91djoOJEfLu6V1SHkXmuACAmQ0OFkalZ5/zo/ne9aWOD/m6/Lm+8S0z5/wA5Pne9aWMg83X5c33iWuX016VFzZ8KMl+63jzVgax7OR4Bwkjl5sc7K56BszXikJ9T7Z7q2Gs0478q2sNDiBvicox/RkFx7GT+2aq0Q8dY6J2DwWnj9VOZHYtDVep42+UxFsLDqYYpMZONeankKNOm3KNY9ld3FpwoXxQXkPmYcPuvsIDKntF1Hale3F0GxCT4+dRt4tlS28clCojsOxm2rj9EVnWAy+WHHYnKkvsYmVInN9RGkgl27dJ5O59tacOEyLBdJuu6MhxPx+6pHAIYuc1wiba/RalxeZeYcAskps+IL4mZjpblNbnqAQA95rLeEOMxHLx5wNFlxDcgNdEh2RGG7GUOLfoHrrTeMTGlcImFgssmMdcNEo9FDYN3BdlfU9VOf8AcU2XnD+GLLHCm1FEMGiFjEpKqHEhIJ1F9edVUjHYx5mIpA6RxFDXua6UB10F9O6pRWkiw3UPFPWExqzQrLHqkiB19TC4HrG7urIuJfHRRHFmd40jMce1yjKFI2muLNztOjWmDibz/AJXBvh2PlYckr1mJ7n6n2v64pB4F8FfDsPjUUAzRpHJCeksC10+cNPXs1bLyrYLJmBFNBVgrutGh5KMSIXWHDG9NfE/l8nhOKnRWXDMrKlwQrnlAyBevZUH1X7ao+EeV4kY/H43Ckg4XFEts321DFzt26VGyQew66Xpy4p+FxngOFmP4WBfIvveIaW9aHT1EdRqx4F+f5v8A+KX/AOWpRZmLAmY8R7RUBopiC200Y7wmDA5rADt967OAPDdMwiF7JOluVj6N9uUj/RPV6J06iavi3P4hi/8AxWK+zjpb4b8EpMtxC5hl91RWu6AaREnq6Ym3W6L23Wq94qZy+WYhyAC0+IYgbheKI6UNHl4TZd0eAew4tu1tIrUH33fZNjXOLw1+IqqviHOmK9cP/fStPhMVBPicxwx0hxcqPa5K3a93G4o19k/XvFNPEPuxXrh/76v+LhAVzAEAg42UEEXBBFiCOkWoyYmOrzUw+lR2AQdYIFVW1ltjBmrPgvwvizDCM6WWRUImivqjFTqOtDrY9x1FLOQ582D4MpMnPAkWO/Q74iRQe2wLN82qHhbwbmyfEjGYK/IPdSupCbehik60PonstvAJucoyRsXwZWKMXcco8Y62jxDtsjtKlgO0ih3S0uxjYjDWE+IzHVQOqDlX3e8ytvJIOIB/RffE7kKtE+OlG3NJIyo7eUyhbFmBPpMzHyt+h6zT7nGSQ4pVWdA+ywZSecrKQ3ktvF7WI6RSTxNZ0hwrYRjaaKRyEOjMjWNwN5IYNcbxcV58c+cT4cYbkZZYS3K7Ww7JtAbFr239NUTEKNH0kYdaGpsnYAKinBWMc1sGtKrSialOcPWPfXhhWuiE9KqfaoNeybx6x76wSKXIvEJLzv4lHrj+9Cnbi/8AM17qSc8+JfnJ98p24v8AzNe6vQNBeYie0dyCyJjvDIK0z/nR/O960sZB5uvypvvEtM+f86P53vWljg+PxdflzfeJa5nTXpUXNnwo2X7rePNWFcuZZZHiIzFMgkja11N7HZNxu13iuuorFDi01BoUXSooVz4LBJDGscahEQWVRewG+2uvSa5v+H4PCfCeSXl7W5TXats7G69ubpuqxopxEeCSCb8d9caprI2LinyeJ5o5nQNJECI3JbyL3vYXtrc626uoV2WqaKYuLqAnBPQBU+WcEsLh5DJBAsbkFSVL6hjcggm1tBX3k/BjDYQscNCsRYAMVLagG4vcnpq0oqx0eK6tpxNcbzfTCqiGNGAVPDwQwiT8ukCLNtF+UUsDtNfaNg1tbm4tbU13YTKoonleNArTNtysL3dhfU3P6R3ddddV02dKGZUimmKHZcxICqsN6lmZQWHSFuRuNjpT24sW4km7WdXyqmIYy9d0kQZSrAMrAhlIuCCLEEdII6K4ssyGDDRGKCMRxsWZlBYgllCsdSTqAB3V0YLHJMm1Gbi5UggqysOcjqdVYdIPWOsV0VC09gLLxtH0UhR16rMm4OYfCbXg8SxbdtrZLG+ze17k9Z9te+X5RFBt8igTlHMj2J8pzvY3J1rrqad0V7qlzia4345pBoGAXjisIkiNHIodHBVlOoIPQRXllmVRYeIRQoEjW5CgkgbR2jqSTvNddFRtupZrds1VSoK1VJnHAvB4ptuaBGfpkUskht0llIue061yw8XGADbRg5RuuWSSTd8pqZaKubNx2tsh5AzKgYTCa0UKthYaDcB0C3VX0u8ese+ihd49Y99DqxJeefEx+WPvpp24v/M17qSc9+Jj+s/xzU7cX/ma91eg6C8xE9o7kFjx8RkFaZ9zo/ne9aWOD/m6/Lm+8S0z59zo/ne9aWMg83X5U33iWuZ016VFzZ8KNl+63jzVjUGpqKw0WiiiiknRRRRSSRUVNVc+IadmiiYqinZmmXfcb4oT/T6Gf0Nw8rmya20oudRTPiGmYxRMVRTszTLvB6YoT+U/pP6G7nc3tiiSJAqhURQFUaBVF7Aa9ZI7ST1mvGfEQ4WAsxWGGJd+5VHQAOkk9G8k9dYRw94wpMe+wl48MjXROliNzydbdQ3LfruTqSMhEnnWWXMGJ+8Tu1cx4kUQrzeVuOPwDB+XgAEtgHQmyYhF3I59Fx6EnRuN1OnTgMesybaX3lWVhZ0cc5JF9Fh0j1EXBBrOuLPjL5bZwuLb8LosMrH+c6Akh/p9TdO4673zHYFw/LQW5WwDoTZMQq7kc+i49GTo3G6nSmalXwH9DGuIwOoj5csDdg7HhwtM4hWNTXNgMesybSX0JVlYWeNxzkkX0WHV6iLgg100AQWmhRANbwiiiimToooop0yKld49Y99FA3j1ikkkvPfidv1v+Panbi/8zXupJz4/yO360/f2p24v/M17q9B0F5iJ7R3ILHj4jIK0z/nR/O960scH/N1+VN94lpnz7nR/O960r8Hz+Lr8qb7xLXM6a9Ki5s+FGy/dbx5qxoovRWGi0UUUUk6KKLVVTzNiGMcTFY1JWaZTYkjRoYD19DSDm6geVcrJrbWSi51ETYhp2aOJisakrNMpsSRvigP9LoZxzdw8rm++MxkOEw5dysUMS23WAA3Ko6Segbya6oYFRQqKFVQAqgWCgbgBWOceWJbwqBNptjkdrZv5O0ZZV2rbr2AF+ytGRlhOR2wa0b43fryVMVxhNt60ucOeHUmYS9KQIfwUV+7bfrc/VuHarU88XfF22NYTTgrhlPqMxHoJ+jfe3cNd1dxmRquaYhUVVVSihVACgLEgsAPVXdS0eAyL1OCO6Kmmq8XZ33rLc1xFt2tLArZOLPjK5bZwuLb8LosMpP8AOdARz/T6j6W7fvr+AnBCLH5M6PZXGIlMUtrmNuTg39anpHfvFZzm+Ty4SdoZlKOh7iOhlPSDvBoaN1fSVuXdc5pNNuY3bR9CptL4VHjAr9I47AMH5aCwlAAdCbJiEG5HPouNdmT0dxupIrqwGPWZNtL6EqysLPG45ySL6LDq7QRcEGq/ghiXkwGGeRi7vCjMx3sT0nrNrV74/AMH5aC3KgAOhNkxCDcjn0WGuzJ6O43UkVwj29ow3m8GgOW3dsOrLDTFwtDXqVlRXPgMesybSXGpVlYWeNxzkkX0WHV2gi4INdFDlpaaFWA1vCKKKmknRQN49Y99FC7x3Ukkl598Tv8ArT9/anbi/wDM17qSc9+J2/Wn7+1O3F/5mvdXoOgvMRPaO5BY8fEZBWmfc6P53vWlfg95svypvvEtNGf86P53vWlfg95snypvt5a5nTXpUXNnwlGy/dbx5qxoooNYaMRRRVVNO2IYxxErEpKzTKbFiNGhgYbj0PIObzV8q5WbW2slFzqImnbEM0cRKxKSs0ymxYjRoYGHT0NIObqo8q5WxhgVFVUUKqgBVAsFA3ADoFEMKooVAFVQAqqLKoG4AdAr0p3OrcMPvFM1tLziopI4VcX5x+YxSysFw8cKqwB/CSMJJH2APRFmF29mu53oqcCYiS7rcM0NCPek9geKFecUCogRFCqoCqoFlUDQADoFfnzjSi2c2xPaUYepokYfUa/Q9ZTx18GSQmMQXCgRzdgueTc952CfkVr6BjiHN0d/cCONQf0Q82yrLtSs+JKcHL5EB8pMQxI6QHji2T37DeymDhrwMjzCDZayyoCYZbc079lutD9W8duJ8B+GT5diC4G3G42ZY722he4KnoYHd6yOmt9yHhFBjIuUw7h13MDo6HqdfRP1HoJq3S0vHlJozLMCag7DsP3eFCXeyIzo3I4N4BoMHh4nttxxIjWII2gLGxG+rOoFTXPvcXuLjrNUaBQUVbj8Cwfl4LcrYB0JsmIQbkc+i412JOi9jdSbdWAx6TJtoTa5VlYbLo66Mki+iwO8eoi4IJ6KrcfgXD8vh7crYCRCbJiEG5WO5ZAOZJ0c0+SdJtIeLLsdR/Q/odWWFZBbeOKs6K5sBj0mTbS9rlSCNl0ZdGSRTqrA6Ef3EGuiqyCDQqYIIqEVK7x6x76KF3j1imTpLz34nb9b/j2p24v/ADNe6knPvidv1v8Aj2p24v8AzNe6vQdBeYie0dyCx4+IyCtM/wCdH873rStwe82X5U328tNOfc6P53vWlfg95snypft5a5nTXpUXNnwlGy/dbx5qxooorDRireEjsMJMULAhDcrzwlxyjJ+kI+UI6bgV3YeNFRREFEYAEYW2wEt5OxbTZta1q9KpWQ4MllBOF1LoBc4UnUvGBvh3lkHM3r5NwL2dttgY1qN+7PZtv141O7LrWpXVFQjAgEEEEAgg3BB1BB6QRrepqhWqL0UUUkkV8TQqylXAZWBVlIurA6EEdINfdF6cXJLF+HXFM0AefCEvEt2eI/zka7yVPpqPaBvvvpO4K8JpcDiVmjOm6RL+TInSp/uPQbGv0yTX5q4c5QuGzHEQpoivdB1K4EijuDAd1dtoeedOtdLTHau94wNfC9ZczC6IhzV+jsBjVmiSWM3SRQ6np2WFxft6O6uikfidxpkytQf+VLJGvyfJkH1yNTuK5Gag9BGfD2EhaMN1tgcpooqvzLMirCKEB53F1U32I0vblZiNQgOgA1ciw6SKWtLjQJ3OsipXlYLjxsb3w7NMB0lZI0gZv0rGdQekJ2CrWuTLcuEKnUu7nalla23I9rXa2gAGgUaKNBXXUohBIA1Cldv3gN1FFgIF6mhd49Y99RUjf3iq1NJee/E7frf8e1O3F/5mvdSTnvxQ/wCuI9mYOKduL/zNe6vQdBeYie0dyCx5jEZBWmf86P53vWlfg95snypvt5aaM/50fzvetK3B7zZPlTfby1zOmvSoubPhKNl+63jzVlRRRWGjFFSKiikkqZ08DJZQThSSXQC5wxOpkjA3wneyDmc5dLgXCsCAQQQQCCCCCDqCCN4I6akVTOngZLICcKSS6AXOGJ1MkYG+G+rIOZzl0uAR53/Ln9eeeNXcy5fRXIoqEcEAggggEEG4IOoII0II6amqFaig0VWcIeEMWCgaaY2UaKottSMdyIOk+4AmpMY57g1oqTgmJDRUrvxEyojM7BUUFmY7lUC5J7q/NHCzOfC8bPOBYSOSoO8KLKgPzQKseF3GFiceSrERw3usKHydNxc73Pr06gK+uAfAeTMJhe64dCOVkt37CdbH6gbnt7fRsiNGw3TEwaGnuGzeT/Cy40UxiGtWrcUuWGHK4y1wZXeW36LbKL7RHf1MKcq+IYgqhVAVVAVQNwUCwA7rVxZlmTKwihUPO4uqm+xGl7GWa2oQHQDe5Fh0kchGiOmYzn7STl/C0WgQ2AKcyzIqwihAedxdVN9iNb2MsxGoQHcBqx8kdJHpluWiFTqXdztSytbble1rtbcANAo0UaCoy3LRCp1Lu52pZW58rWtdrbgBoqjRRoK7aqc4AWW4azt+mwcTuTWkm05FFFFVKxFAoqV3j1j30kySs9+KJP17/wDuMlO/F/5mvdSRnfxMf1nvxzGnfi/8zXur0HQfmYntHcgseYxGQVpn/Oj+d71pW4O+bJ8qX7eWmnP+dH873rSvwe82T5Uv28tczpr0qLmz4SjZfut481Y0UUVhoxRRRU06SKAaKKSSpWQ4MllBOFJJdALnDE6mSMDfCd7IOZzl0uBcI4IBBBBAIIIIIOoII3gjpqQapnTwMllBOFJJdALnDE6mSMDfCTcsg5nOXS4F/nf8uf155419zLkrgmsF42eEZxGPaIH8Fh/wajoL/wDMb17Xk+pBW9RMDYixBsQQQQQdQQdxBHTX5ZzObbnkb+lI5697E1v/APzkEOjPiH+0Xcf4Qs47sgBO3FjxerjL4jEX5BG2VQXHKsACbnoQXF7bybdBra8LhEjRUjVURRZUUAKo6gKpOL/DhMrwoHTEG73ZnP1sasMyzJlYRQqHncXUG+xGl7ctNbUIDoANXIsOkjP0jNRZuYc0m4EgDUANfzKtgsbDYDrU5lmTKwihAedxdVN9iNL25WYjUIDcADVzoOkj0yzLVhU6l3c7UsrW25Xtbaa2gAGgUaKBYVOW5asKmxLu52pZWttyva201tAANAo0UAAV11nOeALLcNe/6buJ3XBpJtOU0VFqmqlNFFFFJMipXePWPfUVK7x6x76dJJWdj+Rj+sH34078X/ma91JGd/Ex/Wf45qd+L/zNe6vQNB+Zie0dyCx4+IyCtM+50fzvetK3B3zZPXL9vLTTn/Oj7/etK/B/zZPXJ9tLXM6a9Ki5s+Eo2X7rePNWNF6KKxEYoqaKKSSLVFFFJJFF6KKSdUzocGSygnCkkugFzhidTJGBvhJuWQc3eulwOb/gLLm8rwSA7WoI2rEHUEWa1j2UxCqtcnZLiCZ4UJvyfJxyIpOp5IOLxgnXZuVHQBRTI7tTy06yCRXOmvnnjQ6GNlQoxOJ5EJhsMimTYGwmvJQRjyRJLbUILWC73IsOlh05bliwqbEu7nallbnyva20/QLDQKNFAAFfWAy5YQwW7M52pHY3eRt2059VgALAAAAAV1VU991lvE7fv6qbW6z/AAiiiiqlNTaiiikkiiiinSRQu8ese+ihN49Y99OmSXnnxMf1n+Oanfi/8zXupIz34m+ev14y/wDfTvxf+Zr3V3+g/MxPaO5BY8x3hkFaZ/zo+/3rSvweb8WT1yfbSU0Z9zo+/wB61nuJz4YLKTPYMUDhFO4u08irfsubnsFc7paG6JORGNxLmAcWoyC4NY0nYeaamNhc6DrOg9u6pG643dfQe+s04CcGRj4vDsxJxLyMwiRyeTRFNiQosBdgQANAB203ZNwNgwuKM2HDRB02GhVjyRbaUhwpOhsCLa79LdOdHl4UFzoZfVw3XV2VrXjRXMiPcAaXK9K9hHdQFv19wrIuKrMkTG43lZVQWsnKSKo/nifJ2iOror346c1RosNyUyMQ8l+TlViAVTfssdKJ/pbutCWtY66bq4V4YqHWBYteC1ai1ckEqpArObKsSszHcFWMFiT2AE1knBvhLKmdLPOCkeYDybnTk3YpAeyzRqvYL0NLSTphr3NPdFczsHAEqb4wZZrrWygUEUqcZ8pXKsQVJBHJ2INiDyqdIqeLGQtlWHLEknlCSTcn8NJvNQ6serdYr/dZpwrWqn0n/pY3VTWAer6qisu4c4lhn+XqGYK3g20oYgH8ak3gaGtPvp3Uo8t0TGPrW0K5JmxLRcNi+9g9R9hoKnqPsNYzxVZCmOXEGdp25MxhNmZ1ttbd72Ou4UxcYuWmDK4YMM0hPhKKhMhLkvyxsX0v5TW7h1UXE0c1kwJa32qgG6gvFa4qtscllui0OikDi54emf8AFMXdcVHdVLaGULoVa/8AzFtr12673tOXbx8E2m2fANrYudna8Ite269tL0PEkYkKI6G+6gJ3Ebs1MRgWgjWaJsqdg9R9hrLcVn8+aZm2Dw8zwYWLaMrxnZkkVCFZtrf5TEKo3ANcg60yzcW2E2DyPKwS2OzPHNJygboLHa8rXf8A3VKJJtg2RGfQkVoBWgO28e4VTCKX1sC5NgqbUgcZsssGUx2mflVkgV5VZlZyI5AxJFjqRe3qr24NcEOVwmGnbE4/baOOVrYhyjHRrFSCNk7rXpCUaIIjOfQEkC6uCXSm1ZATwBfdrUoPKHrHvrMswziLE51PhsdK0eHiXZgi5Roonk8gkyMCLkgsRc23D1u/BvIPBC6LJI6NKrRpIzNyS2UbClibi9z6resxjyvQsBebyAQKXUO/aNd1N6TYtomguVBnZ/kUdpjPtxQNO/F/5mvdSPnHxGnqh+8LTxxf+Zr3V2eg/MxPaO5BZsx3hkFaZ+fKj7/etZXwnyl8RkRSMFmUmQKNSwSeQsB1m1z3Vqmfc6Pv960q8G/NY/8AzPtpK5/ScUwZ58QYhzD7mouE21Da3ceaXOKPN0my5IgQXgLK69IBYurW6iDa/WDTmJQHVSQGPlBb+UVBALAbyASBftqixfAbCSTctyZil1JkhkeFiTvJ2CBftrsyng3BhnaSJW5R7B5JJHkkYAg2LOSbXA9lZk0+BFe6K0kVvpQYnfXDhu3q+GHtAafess4ssjgxONxgniSULqocEgEykEjXqr144eDuHw0WHOHhjiLPIGKAi4CoRfXtNaTkvBPDYR3eCMo0os522ba8ra3E6a19Z/wWw+NCDEoXCFioDstiwAJ0IvuFaX9WHXRGq6wNX+tMK0xVPVz0ZFL1RcOZ3fCQYOEgTY3k4he9ljVEeVjbXZA2b26CaVeMng/jPBIpZRgwmFCovg/Lh1RtlRflNCAQvbdu2tNORRHER4gqTLFHyUZLNZU1vZd19Trvr3zDL0nieKUbSSKVYXtcHt6Dexv1ihZbSAl3Q7AuBqdtTcaf60HvUnQC4GvBIfCfO/C+DjT+kyxCT9Ysqq/tIv8AOFXfFch8UYbQ7pNbG389LXVBwFwiYWTCqjchIwd05Vz5QtqDe45q367CuD4Kcu0/Avpu/DSadPXU3zEq6A6ACQLZcLgbqUp3gkGRA4Opqolnh5/+Q5d//L96krU2QgagjQ7wR0VR57wJwuMlEuIRmdVCgiR0sAzMNFPWx1qcj4F4XCSNJAjK7rsMWkZ7rcH0j2CqZiPBjQYbakOa2mAob9tf0Umse1zrris14oOC+HxaYk4iETbBiC32/J2g9+aR1D2U28Osrjw+DwcMKbEaY6HZTXTaaRzv13sa7E4qsvFwI5BffaeQX9etWY4H4YYeLD7DclBIJI15RrhwzuCW3nV20NGTOkIcWY6YOdSoNki4XUu7WPAYlVsguDLJAzS3xk8AjiCcXhQVxUZ2iF0MoU6Fbf8AMW2h6bW3gVVcXXCd8bmqyTC0keCMUhHplZ1bbt0EhhcdYJ0vYanVVhOC2HixUmKjTYllUq5BOw1ypJ2dwJKgkjt66HhaQHV3QYoqQCGnWK6suXKboHbDm8Vm/FuPBM5xOGm8l3Dql/SYOsihevaS7DrsOunvh9nsmDwLzw7O2rxgbShlszWNwa7M94J4bGbJnju6cyRSUlWxuAHGtr62N7VW4ji+ilUJPicdPGNRHJibp2XsgJI7TU4k1AmIzI8S6lLQpUGmzPYcN6YQ4jGljeBSpw2zR8Twew80ttuSWNm2Rsi98SosBu0UVc8EeL/CPhMJO0Uhk5OKXa5WS22PKvs32bX6LUwY7gZhpcImEZWEEZBRVdgQV27XbUnnt7a4oeLrDJsWbE2jKlFOJcoNk3Hk7rdlSM9D6Ew4biztuNw1HAXEKIgutVIrcFy8LuL/AA2Yu7h+TxCWR5EG0LhVZRMnSdhl1BBsRvtaq3ihxWISXE4KZttcLIqrrcIwkaNlUnXZOzcDoseumTE8DlM8s8eJxcDzayiKZQrG1gbMjWIGgtu6KschyCHCLsQqRtPtOzMWd2J5zsdSaqdODqpgF1oXWQR3SMb/AAG7YpdEbdqlMa70tZwP5EXs5IezEqP7qeOL/wAzXupIzwfyN85PvdO/F/5mvdXVaD8zE9o7kEDMd4ZBWmf86Pv960qcG/NY/wDzPtpKas/50ff71pV4N+ax/P8AtZK5rTXpMXNnwlGy/dbkeas6KKKw0ag0UUXpJkCuHKM9hxSs2HkEioxRiLizAX6ei3TuNVvDnN2gwbiK/LTEQQAbzJL5N17Qu0R22pE4BqctzibASNdZQArWsGZV5SNgO1SwHyq0peR6WXfFr2heBtApaPCopxQ741l4bq1rTM2z2DCqrYiVYlY2UttWJAvbQHorthkDAMpuGAKnrBFwfYazfjxP4ph/1zfZ1d5XxgYZYIrrivJjjBthZCLqqg2NrEaUjIOdLMjQwSSSDwwS6ajy0q+yzhDh8Q7JBMkjJz1XauuuzrcDprgl4f4BWKti4gVJBBD6EaEc3rpH4mJQ2OxrC9mAIuLGxmvqOiq3gLneHw2PxxxJsrFgv4IyaiUk6BTbSjnaLhtiRW9o2A0gClTXgcMlSJhxAwvqtfyzNosRHykEiyJcrtLe1xa41A6x7a+ZM4hXELh2kUTOpdI9dplG1cjS3ot0+ia8MhzLDzQ8phtlYiz3Ij5MbS89ith7eysf4RYucTxZwpOxJiWEK9UcOysd+xgsgtpzT10JKSAmIr2GraVArjavoDduNclbEjFjQcfktwnnVEZ2IVVBZmO4KBck+oA1R/CBl/55D7X/AGa6c3xayZfNIhuj4aR1P6LRMw+o0n8SSA4Ca4BBn6QCP5teuq4MtDMu+NEr2SBQUGOYKd8R1sNbrCe8sziHEKWgljlA37DgkfKG8d4rtrHuHkAyzNMNicKBEJBtOiiyGz7LjZGmyykXG69zWw/wKhNSrYTWRGGrXioriKXEH5qUKIXEtdiEUUGigVcipTePWPeKipTePWPfTpikrPPiX5yfe6d+L/zNe6kjOviUeuP70Kd+L/zNe6vQNB+Zie0dyaseY7wyCtM/50ff71pU4N+aRfP+1kpq4QHyo/ne9aVeDg/FYx0jlAewiaQEdxrmtM+kxc2fCUdL91uR5qyooorDRimooqaSSRsyw3jHNTDtyJFgI9otE+w/hEpG5he1lFvmN10s8Z3Bg4PwfGRTTyOkgUvNKZGUr+EiKsRoAQ/1Vr4FQVrVgaSdBewtHZaKWdu3VrJJQrpcOBridaynjZzRcTluDnS1pXLWB3Ex+Uvc1x3VpuTMeQg1P81F0/oLXuYh1D2C2u/or6AoeNNNiQWwQ2gaXHGuJy1eKmyEQ4uJxCyricP4/ju77Y1w8XvCCDCY/HNiJREGLBSdrUiYkgbIPRWwpEBuAHqAHuqDh1/or/VX/KjYmkmRHRC5lzw0XHCzwPJVCXIpQ4VSZwv4VJPgVTByco+MlGFjYXG8qJSNoA81gt//ANnZXln3FzfAvCmKxcgjjJhid4zFtRqSg2QgIG8b/Sp4EC6eSumo8ldOu2mndX3ahWTpghogilCTfQ1OrVqA5qwwbVS9ZdwBz7lslxcDHy8PDMBrryTxuy+xtseorXzxRcIMNh8DKJ54om5Ytsu4DEbCi4G8639laamCRb7KILixsiC46jYajsqPF8f5OP8A6Uf7NERJ+FEERtggPcHXHCmOrWVAQXgg1wFFmGZQHOs0iaFW8Dw9leYqQrWbbfYvvLGygdlzYVrFfI6OzcOgerqr6oOZmumDWAUa0UAxzJO05BWw4dipOJRRRaihFaipi5y/KHvFRX1EPKX5Q94pakxwSPnHxGnqh+vEKaeeL/zNe6kfOPiOP5OHPtmjP99PHF/5mvdXoOg/MxPaO5BZEx3hkFY8Iecnqb3rS3JlJ2maKSWEubuFCMjNu2tmRGCsbC5W1+mnTNsDysTJ1is1n4ngzE6a9gqqb0IZiO6MIlK0us1wAG3dsUmTIawNLcN6tfF035zL/wBHD/6VT4tn/OZf+hh/9KqX4GR2ewUfAyOz2ChvJ0+tH5Y+al1ofh8SrnxbP+cy/wDQw/8ApUeLp/zmT6Ph/wDTqm+BkdnsFHwMjs9gpvJ0+tH5bfml1ofh8SrvxdP+cv8AR4P2KjxfP+cv9Hh/Zql+BkdnsFHwMjs9gpeTp9aPy2/NN1ofh8SrnxfiPzlvo0P+VT4BiPzg/RoqpfgZHZ7BR8DI7PYKXk6fWj8tvzS6yPw+JV14BiPzj/0sf+dR4DifzgfRU/aqm+BkdnsFHwMjs9gp/J0+tH5bfml1obPEq58CxP5wv0Rf9SgYLE/l1+iD/Vqm+BkdnsFHwMjs9gpeTp9aPy2/NLrW7xKufA8V+XT6H/8AdQMJivy8X0M/7iqb4GR2ewUfAyOz2Cl5On1o/Lb80utbvEq78FxX5aL6G3+4o8FxX5aH6G/+5qk+BkdnsFHwMjs9gpvJ0+tH/A+afrW7xV14Ni/ysH0KX/dVPg2K/KwfQ5f93VJ8DI7PYKPgZHZ7BT+TrvWj/gfNN1rd4lXfg2K/KwfQ5v8Ad18yZfiHGy8yqp0bkcO8chB0IV3mkCesLfqI31TfAyOz2Cj4GR2ewUvJ53rR/wAD5pdZ3eJXvw6w4TLXVV2VUwKoAsAqzRgAdgAApm4v/M17qVI+JwA3BHsFaFwfyfweEJ1VtaOkupQjDtWqkmtKYgDadioixOkdWlF//9k=">
            <a:hlinkClick r:id="rId5"/>
          </p:cNvPr>
          <p:cNvSpPr>
            <a:spLocks noChangeAspect="1" noChangeArrowheads="1"/>
          </p:cNvSpPr>
          <p:nvPr/>
        </p:nvSpPr>
        <p:spPr bwMode="auto">
          <a:xfrm>
            <a:off x="6386513" y="-1219200"/>
            <a:ext cx="22574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301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149080"/>
            <a:ext cx="18002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2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fade">
                                      <p:cBhvr>
                                        <p:cTn id="7" dur="2000"/>
                                        <p:tgtEl>
                                          <p:spTgt spid="43017"/>
                                        </p:tgtEl>
                                      </p:cBhvr>
                                    </p:animEffect>
                                    <p:anim calcmode="lin" valueType="num">
                                      <p:cBhvr>
                                        <p:cTn id="8" dur="2000" fill="hold"/>
                                        <p:tgtEl>
                                          <p:spTgt spid="43017"/>
                                        </p:tgtEl>
                                        <p:attrNameLst>
                                          <p:attrName>ppt_w</p:attrName>
                                        </p:attrNameLst>
                                      </p:cBhvr>
                                      <p:tavLst>
                                        <p:tav tm="0" fmla="#ppt_w*sin(2.5*pi*$)">
                                          <p:val>
                                            <p:fltVal val="0"/>
                                          </p:val>
                                        </p:tav>
                                        <p:tav tm="100000">
                                          <p:val>
                                            <p:fltVal val="1"/>
                                          </p:val>
                                        </p:tav>
                                      </p:tavLst>
                                    </p:anim>
                                    <p:anim calcmode="lin" valueType="num">
                                      <p:cBhvr>
                                        <p:cTn id="9" dur="2000" fill="hold"/>
                                        <p:tgtEl>
                                          <p:spTgt spid="430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050"/>
            <a:ext cx="8229600" cy="5473700"/>
          </a:xfrm>
        </p:spPr>
        <p:txBody>
          <a:bodyPr>
            <a:normAutofit fontScale="90000"/>
          </a:bodyPr>
          <a:lstStyle/>
          <a:p>
            <a:pPr rtl="0" eaLnBrk="1" hangingPunct="1">
              <a:defRPr/>
            </a:pPr>
            <a:r>
              <a:rPr lang="en-US" sz="3600" b="1" i="1" dirty="0" smtClean="0">
                <a:cs typeface="+mn-cs"/>
              </a:rPr>
              <a:t/>
            </a:r>
            <a:br>
              <a:rPr lang="en-US" sz="3600" b="1" i="1" dirty="0" smtClean="0">
                <a:cs typeface="+mn-cs"/>
              </a:rPr>
            </a:br>
            <a:r>
              <a:rPr lang="en-US" sz="3600" b="1" i="1" dirty="0">
                <a:cs typeface="+mn-cs"/>
              </a:rPr>
              <a:t/>
            </a:r>
            <a:br>
              <a:rPr lang="en-US" sz="3600" b="1" i="1" dirty="0">
                <a:cs typeface="+mn-cs"/>
              </a:rPr>
            </a:br>
            <a:r>
              <a:rPr lang="en-US" sz="3600" b="1" i="1" dirty="0" smtClean="0">
                <a:cs typeface="+mn-cs"/>
              </a:rPr>
              <a:t>THANKS</a:t>
            </a:r>
            <a:r>
              <a:rPr lang="he-IL" sz="3600" b="1" i="1" dirty="0">
                <a:cs typeface="+mn-cs"/>
              </a:rPr>
              <a:t>!</a:t>
            </a:r>
            <a:r>
              <a:rPr lang="en-US" sz="3600" b="1" i="1" dirty="0" smtClean="0">
                <a:cs typeface="+mn-cs"/>
              </a:rPr>
              <a:t/>
            </a:r>
            <a:br>
              <a:rPr lang="en-US" sz="3600" b="1" i="1" dirty="0" smtClean="0">
                <a:cs typeface="+mn-cs"/>
              </a:rPr>
            </a:br>
            <a:r>
              <a:rPr lang="en-US" sz="3600" b="1" i="1" dirty="0">
                <a:cs typeface="+mn-cs"/>
              </a:rPr>
              <a:t/>
            </a:r>
            <a:br>
              <a:rPr lang="en-US" sz="3600" b="1" i="1" dirty="0">
                <a:cs typeface="+mn-cs"/>
              </a:rPr>
            </a:br>
            <a:r>
              <a:rPr lang="en-US" sz="3600" b="1" i="1" dirty="0" smtClean="0">
                <a:cs typeface="+mn-cs"/>
              </a:rPr>
              <a:t/>
            </a:r>
            <a:br>
              <a:rPr lang="en-US" sz="3600" b="1" i="1" dirty="0" smtClean="0">
                <a:cs typeface="+mn-cs"/>
              </a:rPr>
            </a:br>
            <a:r>
              <a:rPr lang="he-IL" sz="3600" b="1" i="1" dirty="0" smtClean="0">
                <a:cs typeface="+mn-cs"/>
              </a:rPr>
              <a:t/>
            </a:r>
            <a:br>
              <a:rPr lang="he-IL" sz="3600" b="1" i="1" dirty="0" smtClean="0">
                <a:cs typeface="+mn-cs"/>
              </a:rPr>
            </a:br>
            <a:r>
              <a:rPr lang="he-IL" sz="3600" b="1" i="1" dirty="0" smtClean="0">
                <a:cs typeface="+mn-cs"/>
              </a:rPr>
              <a:t/>
            </a:r>
            <a:br>
              <a:rPr lang="he-IL" sz="3600" b="1" i="1" dirty="0" smtClean="0">
                <a:cs typeface="+mn-cs"/>
              </a:rPr>
            </a:br>
            <a:r>
              <a:rPr lang="he-IL" sz="3600" b="1" i="1" dirty="0" smtClean="0">
                <a:cs typeface="+mn-cs"/>
              </a:rPr>
              <a:t/>
            </a:r>
            <a:br>
              <a:rPr lang="he-IL" sz="3600" b="1" i="1" dirty="0" smtClean="0">
                <a:cs typeface="+mn-cs"/>
              </a:rPr>
            </a:br>
            <a:r>
              <a:rPr lang="he-IL" sz="3600" b="1" i="1" dirty="0" smtClean="0">
                <a:cs typeface="+mn-cs"/>
              </a:rPr>
              <a:t/>
            </a:r>
            <a:br>
              <a:rPr lang="he-IL" sz="3600" b="1" i="1" dirty="0" smtClean="0">
                <a:cs typeface="+mn-cs"/>
              </a:rPr>
            </a:br>
            <a:r>
              <a:rPr lang="he-IL" sz="3600" b="1" i="1" dirty="0" smtClean="0">
                <a:cs typeface="+mn-cs"/>
              </a:rPr>
              <a:t/>
            </a:r>
            <a:br>
              <a:rPr lang="he-IL" sz="3600" b="1" i="1" dirty="0" smtClean="0">
                <a:cs typeface="+mn-cs"/>
              </a:rPr>
            </a:br>
            <a:r>
              <a:rPr lang="he-IL" sz="3600" b="1" i="1" dirty="0" smtClean="0">
                <a:cs typeface="+mn-cs"/>
              </a:rPr>
              <a:t/>
            </a:r>
            <a:br>
              <a:rPr lang="he-IL" sz="3600" b="1" i="1" dirty="0" smtClean="0">
                <a:cs typeface="+mn-cs"/>
              </a:rPr>
            </a:br>
            <a:endParaRPr lang="he-IL" sz="3600" b="1" u="sng" dirty="0">
              <a:cs typeface="+mn-cs"/>
            </a:endParaRPr>
          </a:p>
        </p:txBody>
      </p:sp>
      <p:pic>
        <p:nvPicPr>
          <p:cNvPr id="5" name="Picture 16"/>
          <p:cNvPicPr>
            <a:picLocks noGrp="1" noChangeAspect="1" noChangeArrowheads="1"/>
          </p:cNvPicPr>
          <p:nvPr>
            <p:ph idx="1"/>
          </p:nvPr>
        </p:nvPicPr>
        <p:blipFill>
          <a:blip r:embed="rId3" cstate="print"/>
          <a:srcRect/>
          <a:stretch>
            <a:fillRect/>
          </a:stretch>
        </p:blipFill>
        <p:spPr>
          <a:xfrm>
            <a:off x="1763688" y="3140968"/>
            <a:ext cx="5993266" cy="1872208"/>
          </a:xfrm>
          <a:gradFill rotWithShape="1">
            <a:gsLst>
              <a:gs pos="0">
                <a:schemeClr val="accent1">
                  <a:gamma/>
                  <a:shade val="46275"/>
                  <a:invGamma/>
                </a:schemeClr>
              </a:gs>
              <a:gs pos="100000">
                <a:schemeClr val="accent1"/>
              </a:gs>
            </a:gsLst>
            <a:lin ang="5400000" scaled="1"/>
          </a:gra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528"/>
            <a:ext cx="9164207" cy="687168"/>
          </a:xfrm>
          <a:prstGeom prst="rect">
            <a:avLst/>
          </a:prstGeom>
        </p:spPr>
      </p:pic>
    </p:spTree>
    <p:extLst>
      <p:ext uri="{BB962C8B-B14F-4D97-AF65-F5344CB8AC3E}">
        <p14:creationId xmlns:p14="http://schemas.microsoft.com/office/powerpoint/2010/main" val="397565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Grp="1" noChangeAspect="1"/>
          </p:cNvGraphicFramePr>
          <p:nvPr>
            <p:extLst>
              <p:ext uri="{D42A27DB-BD31-4B8C-83A1-F6EECF244321}">
                <p14:modId xmlns:p14="http://schemas.microsoft.com/office/powerpoint/2010/main" val="622579430"/>
              </p:ext>
            </p:extLst>
          </p:nvPr>
        </p:nvGraphicFramePr>
        <p:xfrm>
          <a:off x="1590427" y="1670181"/>
          <a:ext cx="7553573" cy="518781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395536" y="764704"/>
            <a:ext cx="8229600" cy="1143000"/>
          </a:xfrm>
        </p:spPr>
        <p:txBody>
          <a:bodyPr/>
          <a:lstStyle/>
          <a:p>
            <a:r>
              <a:rPr lang="en-US" sz="3600" dirty="0" smtClean="0"/>
              <a:t>Minorities By Religion</a:t>
            </a:r>
            <a:endParaRPr lang="he-IL" sz="3600" dirty="0"/>
          </a:p>
        </p:txBody>
      </p:sp>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spTree>
    <p:extLst>
      <p:ext uri="{BB962C8B-B14F-4D97-AF65-F5344CB8AC3E}">
        <p14:creationId xmlns:p14="http://schemas.microsoft.com/office/powerpoint/2010/main" val="309884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764704"/>
            <a:ext cx="8229600" cy="1143000"/>
          </a:xfrm>
        </p:spPr>
        <p:txBody>
          <a:bodyPr/>
          <a:lstStyle/>
          <a:p>
            <a:r>
              <a:rPr lang="en-US" sz="3600" dirty="0"/>
              <a:t>G</a:t>
            </a:r>
            <a:r>
              <a:rPr lang="en-US" sz="3600" dirty="0" smtClean="0"/>
              <a:t>eographic </a:t>
            </a:r>
            <a:r>
              <a:rPr lang="en-US" sz="3600" dirty="0"/>
              <a:t>D</a:t>
            </a:r>
            <a:r>
              <a:rPr lang="en-US" sz="3600" dirty="0" smtClean="0"/>
              <a:t>istribution</a:t>
            </a:r>
            <a:endParaRPr lang="he-IL" sz="3600"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sp>
        <p:nvSpPr>
          <p:cNvPr id="6" name="Rectangle 14"/>
          <p:cNvSpPr>
            <a:spLocks noChangeArrowheads="1"/>
          </p:cNvSpPr>
          <p:nvPr/>
        </p:nvSpPr>
        <p:spPr bwMode="auto">
          <a:xfrm>
            <a:off x="395536" y="6237312"/>
            <a:ext cx="3183757" cy="307777"/>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dirty="0">
                <a:solidFill>
                  <a:prstClr val="black"/>
                </a:solidFill>
              </a:rPr>
              <a:t>Source: Central Bureau of </a:t>
            </a:r>
            <a:r>
              <a:rPr lang="en-US" sz="1400" dirty="0" smtClean="0">
                <a:solidFill>
                  <a:prstClr val="black"/>
                </a:solidFill>
              </a:rPr>
              <a:t>Statistics, 2013</a:t>
            </a:r>
            <a:endParaRPr lang="en-US" sz="1400" dirty="0">
              <a:solidFill>
                <a:prstClr val="black"/>
              </a:solidFill>
            </a:endParaRPr>
          </a:p>
        </p:txBody>
      </p:sp>
      <p:graphicFrame>
        <p:nvGraphicFramePr>
          <p:cNvPr id="2" name="תרשים 1"/>
          <p:cNvGraphicFramePr/>
          <p:nvPr>
            <p:extLst>
              <p:ext uri="{D42A27DB-BD31-4B8C-83A1-F6EECF244321}">
                <p14:modId xmlns:p14="http://schemas.microsoft.com/office/powerpoint/2010/main" val="3376674507"/>
              </p:ext>
            </p:extLst>
          </p:nvPr>
        </p:nvGraphicFramePr>
        <p:xfrm>
          <a:off x="1475656" y="2060847"/>
          <a:ext cx="6408712" cy="4484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887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764704"/>
            <a:ext cx="8229600" cy="1143000"/>
          </a:xfrm>
        </p:spPr>
        <p:txBody>
          <a:bodyPr/>
          <a:lstStyle/>
          <a:p>
            <a:r>
              <a:rPr lang="en-US" sz="3600" dirty="0"/>
              <a:t>G</a:t>
            </a:r>
            <a:r>
              <a:rPr lang="en-US" sz="3600" dirty="0" smtClean="0"/>
              <a:t>eographic </a:t>
            </a:r>
            <a:r>
              <a:rPr lang="en-US" sz="3600" dirty="0"/>
              <a:t>D</a:t>
            </a:r>
            <a:r>
              <a:rPr lang="en-US" sz="3600" dirty="0" smtClean="0"/>
              <a:t>istribution</a:t>
            </a:r>
            <a:endParaRPr lang="he-IL" sz="3600"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graphicFrame>
        <p:nvGraphicFramePr>
          <p:cNvPr id="4" name="תרשים 3"/>
          <p:cNvGraphicFramePr/>
          <p:nvPr>
            <p:extLst>
              <p:ext uri="{D42A27DB-BD31-4B8C-83A1-F6EECF244321}">
                <p14:modId xmlns:p14="http://schemas.microsoft.com/office/powerpoint/2010/main" val="1068974024"/>
              </p:ext>
            </p:extLst>
          </p:nvPr>
        </p:nvGraphicFramePr>
        <p:xfrm>
          <a:off x="341276" y="2348880"/>
          <a:ext cx="8461448"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14"/>
          <p:cNvSpPr>
            <a:spLocks noChangeArrowheads="1"/>
          </p:cNvSpPr>
          <p:nvPr/>
        </p:nvSpPr>
        <p:spPr bwMode="auto">
          <a:xfrm>
            <a:off x="395536" y="6237312"/>
            <a:ext cx="3183757" cy="307777"/>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dirty="0">
                <a:solidFill>
                  <a:prstClr val="black"/>
                </a:solidFill>
              </a:rPr>
              <a:t>Source: Central Bureau of </a:t>
            </a:r>
            <a:r>
              <a:rPr lang="en-US" sz="1400" dirty="0" smtClean="0">
                <a:solidFill>
                  <a:prstClr val="black"/>
                </a:solidFill>
              </a:rPr>
              <a:t>Statistics, 2013</a:t>
            </a:r>
            <a:endParaRPr lang="en-US" sz="1400" dirty="0">
              <a:solidFill>
                <a:prstClr val="black"/>
              </a:solidFill>
            </a:endParaRPr>
          </a:p>
        </p:txBody>
      </p:sp>
    </p:spTree>
    <p:extLst>
      <p:ext uri="{BB962C8B-B14F-4D97-AF65-F5344CB8AC3E}">
        <p14:creationId xmlns:p14="http://schemas.microsoft.com/office/powerpoint/2010/main" val="194025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5445224"/>
            <a:ext cx="9144000" cy="787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כותרת משנה 6"/>
          <p:cNvSpPr txBox="1">
            <a:spLocks/>
          </p:cNvSpPr>
          <p:nvPr/>
        </p:nvSpPr>
        <p:spPr>
          <a:xfrm>
            <a:off x="323528" y="5606480"/>
            <a:ext cx="8352928" cy="1251520"/>
          </a:xfrm>
          <a:prstGeom prst="rect">
            <a:avLst/>
          </a:prstGeom>
        </p:spPr>
        <p:txBody>
          <a:bodyPr rtlCol="1">
            <a:noAutofit/>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l" rtl="0" fontAlgn="auto">
              <a:lnSpc>
                <a:spcPts val="2800"/>
              </a:lnSpc>
              <a:spcBef>
                <a:spcPts val="0"/>
              </a:spcBef>
              <a:spcAft>
                <a:spcPts val="600"/>
              </a:spcAft>
              <a:defRPr/>
            </a:pPr>
            <a:r>
              <a:rPr lang="en-US" sz="2400" b="1" u="sng" dirty="0" smtClean="0">
                <a:solidFill>
                  <a:schemeClr val="bg1"/>
                </a:solidFill>
                <a:latin typeface="+mn-lt"/>
                <a:cs typeface="+mn-cs"/>
              </a:rPr>
              <a:t>2059 Forecast</a:t>
            </a:r>
            <a:r>
              <a:rPr lang="en-US" sz="2400" b="1" dirty="0" smtClean="0">
                <a:solidFill>
                  <a:schemeClr val="bg1"/>
                </a:solidFill>
                <a:latin typeface="+mn-lt"/>
                <a:cs typeface="+mn-cs"/>
              </a:rPr>
              <a:t>: Arabs will make up 23% of the population </a:t>
            </a:r>
          </a:p>
          <a:p>
            <a:pPr algn="ctr" fontAlgn="auto">
              <a:spcBef>
                <a:spcPts val="0"/>
              </a:spcBef>
              <a:spcAft>
                <a:spcPts val="600"/>
              </a:spcAft>
              <a:buFont typeface="Arial" pitchFamily="34" charset="0"/>
              <a:buNone/>
              <a:defRPr/>
            </a:pPr>
            <a:endParaRPr lang="he-IL" sz="2000" dirty="0">
              <a:solidFill>
                <a:schemeClr val="tx1">
                  <a:tint val="75000"/>
                </a:schemeClr>
              </a:solidFill>
              <a:latin typeface="+mn-lt"/>
              <a:cs typeface="+mn-cs"/>
            </a:endParaRPr>
          </a:p>
        </p:txBody>
      </p:sp>
      <p:graphicFrame>
        <p:nvGraphicFramePr>
          <p:cNvPr id="21" name="תרשים 9"/>
          <p:cNvGraphicFramePr/>
          <p:nvPr>
            <p:extLst>
              <p:ext uri="{D42A27DB-BD31-4B8C-83A1-F6EECF244321}">
                <p14:modId xmlns:p14="http://schemas.microsoft.com/office/powerpoint/2010/main" val="3648487945"/>
              </p:ext>
            </p:extLst>
          </p:nvPr>
        </p:nvGraphicFramePr>
        <p:xfrm>
          <a:off x="251520" y="1484784"/>
          <a:ext cx="8496944"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22" name="כותרת משנה 6"/>
          <p:cNvSpPr txBox="1">
            <a:spLocks/>
          </p:cNvSpPr>
          <p:nvPr/>
        </p:nvSpPr>
        <p:spPr bwMode="auto">
          <a:xfrm>
            <a:off x="2195736" y="908720"/>
            <a:ext cx="5184576" cy="576263"/>
          </a:xfrm>
          <a:prstGeom prst="rect">
            <a:avLst/>
          </a:prstGeom>
          <a:noFill/>
          <a:ln w="9525">
            <a:noFill/>
            <a:miter lim="800000"/>
            <a:headEnd/>
            <a:tailEnd/>
          </a:ln>
        </p:spPr>
        <p:txBody>
          <a:bodyPr/>
          <a:ls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a:lstStyle>
          <a:p>
            <a:pPr algn="ctr">
              <a:spcBef>
                <a:spcPct val="20000"/>
              </a:spcBef>
              <a:buFont typeface="Arial" pitchFamily="34" charset="0"/>
              <a:buNone/>
            </a:pPr>
            <a:r>
              <a:rPr lang="en-US" sz="3200" dirty="0" smtClean="0">
                <a:latin typeface="Calibri" pitchFamily="34" charset="0"/>
              </a:rPr>
              <a:t>Natural Growth Rates </a:t>
            </a:r>
            <a:endParaRPr lang="he-IL" sz="3200" dirty="0">
              <a:latin typeface="Calibri" pitchFamily="34" charset="0"/>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sp>
        <p:nvSpPr>
          <p:cNvPr id="9" name="Rectangle 14"/>
          <p:cNvSpPr>
            <a:spLocks noChangeArrowheads="1"/>
          </p:cNvSpPr>
          <p:nvPr/>
        </p:nvSpPr>
        <p:spPr bwMode="auto">
          <a:xfrm>
            <a:off x="0" y="6545089"/>
            <a:ext cx="3183757" cy="307777"/>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dirty="0">
                <a:solidFill>
                  <a:prstClr val="black"/>
                </a:solidFill>
              </a:rPr>
              <a:t>Source: Central Bureau of </a:t>
            </a:r>
            <a:r>
              <a:rPr lang="en-US" sz="1400" dirty="0" smtClean="0">
                <a:solidFill>
                  <a:prstClr val="black"/>
                </a:solidFill>
              </a:rPr>
              <a:t>Statistics, 2013</a:t>
            </a:r>
            <a:endParaRPr lang="en-US" sz="1400" dirty="0">
              <a:solidFill>
                <a:prstClr val="black"/>
              </a:solidFill>
            </a:endParaRPr>
          </a:p>
        </p:txBody>
      </p:sp>
    </p:spTree>
    <p:extLst>
      <p:ext uri="{BB962C8B-B14F-4D97-AF65-F5344CB8AC3E}">
        <p14:creationId xmlns:p14="http://schemas.microsoft.com/office/powerpoint/2010/main" val="22273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Grp="1" noChangeAspect="1"/>
          </p:cNvGraphicFramePr>
          <p:nvPr>
            <p:extLst>
              <p:ext uri="{D42A27DB-BD31-4B8C-83A1-F6EECF244321}">
                <p14:modId xmlns:p14="http://schemas.microsoft.com/office/powerpoint/2010/main" val="392613838"/>
              </p:ext>
            </p:extLst>
          </p:nvPr>
        </p:nvGraphicFramePr>
        <p:xfrm>
          <a:off x="971600" y="1044036"/>
          <a:ext cx="7553573" cy="518781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467544" y="548680"/>
            <a:ext cx="8229600" cy="1143000"/>
          </a:xfrm>
        </p:spPr>
        <p:txBody>
          <a:bodyPr/>
          <a:lstStyle/>
          <a:p>
            <a:pPr rtl="0"/>
            <a:r>
              <a:rPr lang="en-US" sz="3600" dirty="0"/>
              <a:t> Poverty </a:t>
            </a:r>
            <a:r>
              <a:rPr lang="en-US" sz="3600" dirty="0" smtClean="0"/>
              <a:t>Data</a:t>
            </a:r>
            <a:endParaRPr lang="he-IL" sz="3600" dirty="0"/>
          </a:p>
        </p:txBody>
      </p:sp>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sp>
        <p:nvSpPr>
          <p:cNvPr id="7" name="Rectangle 14"/>
          <p:cNvSpPr>
            <a:spLocks noChangeArrowheads="1"/>
          </p:cNvSpPr>
          <p:nvPr/>
        </p:nvSpPr>
        <p:spPr bwMode="auto">
          <a:xfrm>
            <a:off x="467544" y="6309320"/>
            <a:ext cx="3021981" cy="307777"/>
          </a:xfrm>
          <a:prstGeom prst="rect">
            <a:avLst/>
          </a:prstGeom>
          <a:noFill/>
          <a:ln w="9525">
            <a:noFill/>
            <a:miter lim="800000"/>
            <a:headEnd/>
            <a:tailEnd/>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dirty="0"/>
              <a:t>Source: Central Bureau of </a:t>
            </a:r>
            <a:r>
              <a:rPr lang="en-US" sz="1400" dirty="0" smtClean="0"/>
              <a:t>Statistics</a:t>
            </a:r>
            <a:endParaRPr lang="en-US" sz="1400" dirty="0"/>
          </a:p>
        </p:txBody>
      </p:sp>
      <p:sp>
        <p:nvSpPr>
          <p:cNvPr id="9" name="מלבן 8"/>
          <p:cNvSpPr/>
          <p:nvPr/>
        </p:nvSpPr>
        <p:spPr>
          <a:xfrm>
            <a:off x="5436096" y="3861048"/>
            <a:ext cx="900008" cy="1152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2592000" y="4293096"/>
            <a:ext cx="8280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3419872" y="2636912"/>
            <a:ext cx="864096" cy="23762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2195736" y="1988840"/>
            <a:ext cx="216024"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2195736" y="2268000"/>
            <a:ext cx="216024"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23257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5949280"/>
            <a:ext cx="7560840" cy="576064"/>
          </a:xfrm>
        </p:spPr>
        <p:txBody>
          <a:bodyPr/>
          <a:lstStyle/>
          <a:p>
            <a:r>
              <a:rPr lang="en-US" sz="1800" b="1" dirty="0" smtClean="0"/>
              <a:t>Poverty Incidence among families by sector and number of breadwinners</a:t>
            </a:r>
            <a:endParaRPr lang="he-IL" sz="1800" b="1" dirty="0"/>
          </a:p>
        </p:txBody>
      </p:sp>
      <p:graphicFrame>
        <p:nvGraphicFramePr>
          <p:cNvPr id="5" name="מציין מיקום תוכן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720080"/>
          </a:xfrm>
          <a:prstGeom prst="rect">
            <a:avLst/>
          </a:prstGeom>
        </p:spPr>
      </p:pic>
      <p:sp>
        <p:nvSpPr>
          <p:cNvPr id="6" name="TextBox 5"/>
          <p:cNvSpPr txBox="1"/>
          <p:nvPr/>
        </p:nvSpPr>
        <p:spPr>
          <a:xfrm>
            <a:off x="539552" y="836713"/>
            <a:ext cx="8604448" cy="523220"/>
          </a:xfrm>
          <a:prstGeom prst="rect">
            <a:avLst/>
          </a:prstGeom>
          <a:noFill/>
        </p:spPr>
        <p:txBody>
          <a:bodyPr wrap="square" rtlCol="1">
            <a:spAutoFit/>
          </a:bodyPr>
          <a:lstStyle/>
          <a:p>
            <a:pPr algn="l" rtl="0"/>
            <a:r>
              <a:rPr lang="en-US" sz="2800" b="1" dirty="0" smtClean="0"/>
              <a:t>Poverty Incidence and Number of Breadwinners</a:t>
            </a:r>
            <a:endParaRPr lang="he-IL" sz="2800" b="1" dirty="0"/>
          </a:p>
        </p:txBody>
      </p:sp>
      <p:sp>
        <p:nvSpPr>
          <p:cNvPr id="7" name="TextBox 6"/>
          <p:cNvSpPr txBox="1"/>
          <p:nvPr/>
        </p:nvSpPr>
        <p:spPr>
          <a:xfrm>
            <a:off x="-17686" y="6583781"/>
            <a:ext cx="3672408" cy="276999"/>
          </a:xfrm>
          <a:prstGeom prst="rect">
            <a:avLst/>
          </a:prstGeom>
          <a:noFill/>
        </p:spPr>
        <p:txBody>
          <a:bodyPr wrap="square" rtlCol="1">
            <a:spAutoFit/>
          </a:bodyPr>
          <a:lstStyle/>
          <a:p>
            <a:pPr algn="l" rtl="0"/>
            <a:r>
              <a:rPr lang="en-US" sz="1200" dirty="0" smtClean="0"/>
              <a:t>Data Processing: National Economic council , 2012</a:t>
            </a:r>
            <a:endParaRPr lang="he-IL"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של מספר שקופית 5"/>
          <p:cNvSpPr>
            <a:spLocks noGrp="1"/>
          </p:cNvSpPr>
          <p:nvPr>
            <p:ph type="sldNum" sz="quarter" idx="12"/>
          </p:nvPr>
        </p:nvSpPr>
        <p:spPr>
          <a:xfrm>
            <a:off x="3491880" y="6492875"/>
            <a:ext cx="2133600" cy="365125"/>
          </a:xfrm>
        </p:spPr>
        <p:txBody>
          <a:bodyPr/>
          <a:lstStyle/>
          <a:p>
            <a:pPr>
              <a:defRPr/>
            </a:pPr>
            <a:fld id="{16A27EDF-8828-4C76-8B32-DAC72749D006}" type="slidenum">
              <a:rPr lang="he-IL" smtClean="0"/>
              <a:pPr>
                <a:defRPr/>
              </a:pPr>
              <a:t>9</a:t>
            </a:fld>
            <a:endParaRPr lang="he-IL" dirty="0"/>
          </a:p>
        </p:txBody>
      </p:sp>
      <p:sp>
        <p:nvSpPr>
          <p:cNvPr id="11" name="כותרת משנה 6"/>
          <p:cNvSpPr txBox="1">
            <a:spLocks/>
          </p:cNvSpPr>
          <p:nvPr/>
        </p:nvSpPr>
        <p:spPr bwMode="auto">
          <a:xfrm>
            <a:off x="0" y="6597352"/>
            <a:ext cx="9144000"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1" eaLnBrk="0" fontAlgn="base" latinLnBrk="0" hangingPunct="0">
              <a:lnSpc>
                <a:spcPct val="100000"/>
              </a:lnSpc>
              <a:spcBef>
                <a:spcPct val="20000"/>
              </a:spcBef>
              <a:spcAft>
                <a:spcPct val="0"/>
              </a:spcAft>
              <a:buClrTx/>
              <a:buSzTx/>
              <a:tabLst/>
              <a:defRPr/>
            </a:pPr>
            <a:r>
              <a:rPr lang="en-US" sz="1400" dirty="0" smtClean="0">
                <a:latin typeface="+mn-lt"/>
                <a:cs typeface="+mn-cs"/>
              </a:rPr>
              <a:t>Ministry of Economy, 2013</a:t>
            </a:r>
            <a:endParaRPr kumimoji="0" lang="he-IL" sz="1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12" name="תרשים 10"/>
          <p:cNvGraphicFramePr>
            <a:graphicFrameLocks/>
          </p:cNvGraphicFramePr>
          <p:nvPr>
            <p:extLst>
              <p:ext uri="{D42A27DB-BD31-4B8C-83A1-F6EECF244321}">
                <p14:modId xmlns:p14="http://schemas.microsoft.com/office/powerpoint/2010/main" val="1652557955"/>
              </p:ext>
            </p:extLst>
          </p:nvPr>
        </p:nvGraphicFramePr>
        <p:xfrm>
          <a:off x="4932040" y="1340768"/>
          <a:ext cx="3922589"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תרשים 10"/>
          <p:cNvGraphicFramePr>
            <a:graphicFrameLocks/>
          </p:cNvGraphicFramePr>
          <p:nvPr>
            <p:extLst>
              <p:ext uri="{D42A27DB-BD31-4B8C-83A1-F6EECF244321}">
                <p14:modId xmlns:p14="http://schemas.microsoft.com/office/powerpoint/2010/main" val="1521705058"/>
              </p:ext>
            </p:extLst>
          </p:nvPr>
        </p:nvGraphicFramePr>
        <p:xfrm>
          <a:off x="251520" y="1340768"/>
          <a:ext cx="4282629"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14" name="כותרת משנה 6"/>
          <p:cNvSpPr txBox="1">
            <a:spLocks/>
          </p:cNvSpPr>
          <p:nvPr/>
        </p:nvSpPr>
        <p:spPr bwMode="auto">
          <a:xfrm>
            <a:off x="611560" y="692696"/>
            <a:ext cx="3456384" cy="864096"/>
          </a:xfrm>
          <a:prstGeom prst="rect">
            <a:avLst/>
          </a:prstGeom>
          <a:noFill/>
          <a:ln w="9525">
            <a:noFill/>
            <a:miter lim="800000"/>
            <a:headEnd/>
            <a:tailEnd/>
          </a:ln>
        </p:spPr>
        <p:txBody>
          <a:bodyPr/>
          <a:lstStyle/>
          <a:p>
            <a:pPr algn="ctr">
              <a:spcBef>
                <a:spcPct val="20000"/>
              </a:spcBef>
            </a:pPr>
            <a:r>
              <a:rPr lang="en-US" sz="2400" b="1" dirty="0" smtClean="0">
                <a:latin typeface="Calibri" pitchFamily="34" charset="0"/>
              </a:rPr>
              <a:t>Average study years</a:t>
            </a:r>
            <a:endParaRPr lang="he-IL" sz="1600" b="1" dirty="0" smtClean="0">
              <a:latin typeface="Calibri" pitchFamily="34" charset="0"/>
            </a:endParaRPr>
          </a:p>
        </p:txBody>
      </p:sp>
      <p:sp>
        <p:nvSpPr>
          <p:cNvPr id="15" name="כותרת משנה 6"/>
          <p:cNvSpPr txBox="1">
            <a:spLocks/>
          </p:cNvSpPr>
          <p:nvPr/>
        </p:nvSpPr>
        <p:spPr bwMode="auto">
          <a:xfrm>
            <a:off x="5004048" y="764704"/>
            <a:ext cx="3960440" cy="792088"/>
          </a:xfrm>
          <a:prstGeom prst="rect">
            <a:avLst/>
          </a:prstGeom>
          <a:noFill/>
          <a:ln w="9525">
            <a:noFill/>
            <a:miter lim="800000"/>
            <a:headEnd/>
            <a:tailEnd/>
          </a:ln>
        </p:spPr>
        <p:txBody>
          <a:bodyPr/>
          <a:lstStyle/>
          <a:p>
            <a:pPr algn="ctr">
              <a:spcBef>
                <a:spcPct val="20000"/>
              </a:spcBef>
            </a:pPr>
            <a:r>
              <a:rPr lang="en-US" sz="2400" b="1" dirty="0" smtClean="0">
                <a:latin typeface="+mj-lt"/>
              </a:rPr>
              <a:t>Minorities Academics</a:t>
            </a:r>
            <a:endParaRPr lang="he-IL" sz="2400" b="1" dirty="0" smtClean="0">
              <a:latin typeface="+mj-lt"/>
            </a:endParaRPr>
          </a:p>
          <a:p>
            <a:pPr algn="ctr">
              <a:spcBef>
                <a:spcPct val="20000"/>
              </a:spcBef>
              <a:buFont typeface="Arial" pitchFamily="34" charset="0"/>
              <a:buNone/>
            </a:pPr>
            <a:endParaRPr lang="he-IL" sz="3600" b="1" dirty="0">
              <a:latin typeface="+mj-lt"/>
            </a:endParaRPr>
          </a:p>
        </p:txBody>
      </p:sp>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48072"/>
          </a:xfrm>
          <a:prstGeom prst="rect">
            <a:avLst/>
          </a:prstGeom>
        </p:spPr>
      </p:pic>
    </p:spTree>
    <p:extLst>
      <p:ext uri="{BB962C8B-B14F-4D97-AF65-F5344CB8AC3E}">
        <p14:creationId xmlns:p14="http://schemas.microsoft.com/office/powerpoint/2010/main" val="2951531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7921</TotalTime>
  <Words>804</Words>
  <Application>Microsoft Office PowerPoint</Application>
  <PresentationFormat>On-screen Show (4:3)</PresentationFormat>
  <Paragraphs>233</Paragraphs>
  <Slides>27</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ערכת נושא Office</vt:lpstr>
      <vt:lpstr>גליון עבודה</vt:lpstr>
      <vt:lpstr>PowerPoint Presentation</vt:lpstr>
      <vt:lpstr>General Demographics</vt:lpstr>
      <vt:lpstr>Minorities By Religion</vt:lpstr>
      <vt:lpstr>Geographic Distribution</vt:lpstr>
      <vt:lpstr>Geographic Distribution</vt:lpstr>
      <vt:lpstr>PowerPoint Presentation</vt:lpstr>
      <vt:lpstr> Poverty Data</vt:lpstr>
      <vt:lpstr>Poverty Incidence among families by sector and number of breadwinners</vt:lpstr>
      <vt:lpstr>PowerPoint Presentation</vt:lpstr>
      <vt:lpstr>PowerPoint Presentation</vt:lpstr>
      <vt:lpstr>PowerPoint Presentation</vt:lpstr>
      <vt:lpstr>Lost Potential </vt:lpstr>
      <vt:lpstr>Equal Citizens?</vt:lpstr>
      <vt:lpstr>PowerPoint Presentation</vt:lpstr>
      <vt:lpstr>Main Areas of Activity</vt:lpstr>
      <vt:lpstr>PowerPoint Presentation</vt:lpstr>
      <vt:lpstr>PowerPoint Presentation</vt:lpstr>
      <vt:lpstr>Arab Scholarship Program </vt:lpstr>
      <vt:lpstr>PowerPoint Presentation</vt:lpstr>
      <vt:lpstr> Government and Philanthropy Working Together    </vt:lpstr>
      <vt:lpstr>PowerPoint Presentation</vt:lpstr>
      <vt:lpstr>PowerPoint Presentation</vt:lpstr>
      <vt:lpstr>PowerPoint Presentation</vt:lpstr>
      <vt:lpstr>נגישות לאשראי, שווקים וידע</vt:lpstr>
      <vt:lpstr>Entrepreneurship &amp; Technological Innovation</vt:lpstr>
      <vt:lpstr>Future Plans</vt:lpstr>
      <vt:lpstr>  THANKS!         </vt:lpstr>
    </vt:vector>
  </TitlesOfParts>
  <Company>pmo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סלימה מוסטפא-סלימאן</dc:creator>
  <cp:lastModifiedBy>Sofia Gordon</cp:lastModifiedBy>
  <cp:revision>379</cp:revision>
  <dcterms:modified xsi:type="dcterms:W3CDTF">2014-10-31T17:26:23Z</dcterms:modified>
</cp:coreProperties>
</file>